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4"/>
  </p:sldMasterIdLst>
  <p:notesMasterIdLst>
    <p:notesMasterId r:id="rId52"/>
  </p:notesMasterIdLst>
  <p:sldIdLst>
    <p:sldId id="256" r:id="rId5"/>
    <p:sldId id="556" r:id="rId6"/>
    <p:sldId id="642" r:id="rId7"/>
    <p:sldId id="612" r:id="rId8"/>
    <p:sldId id="613" r:id="rId9"/>
    <p:sldId id="614" r:id="rId10"/>
    <p:sldId id="643" r:id="rId11"/>
    <p:sldId id="606" r:id="rId12"/>
    <p:sldId id="611" r:id="rId13"/>
    <p:sldId id="607" r:id="rId14"/>
    <p:sldId id="608" r:id="rId15"/>
    <p:sldId id="615" r:id="rId16"/>
    <p:sldId id="644" r:id="rId17"/>
    <p:sldId id="626" r:id="rId18"/>
    <p:sldId id="616" r:id="rId19"/>
    <p:sldId id="617" r:id="rId20"/>
    <p:sldId id="618" r:id="rId21"/>
    <p:sldId id="650" r:id="rId22"/>
    <p:sldId id="609" r:id="rId23"/>
    <p:sldId id="645" r:id="rId24"/>
    <p:sldId id="620" r:id="rId25"/>
    <p:sldId id="621" r:id="rId26"/>
    <p:sldId id="623" r:id="rId27"/>
    <p:sldId id="624" r:id="rId28"/>
    <p:sldId id="625" r:id="rId29"/>
    <p:sldId id="646" r:id="rId30"/>
    <p:sldId id="637" r:id="rId31"/>
    <p:sldId id="635" r:id="rId32"/>
    <p:sldId id="634" r:id="rId33"/>
    <p:sldId id="638" r:id="rId34"/>
    <p:sldId id="636" r:id="rId35"/>
    <p:sldId id="649" r:id="rId36"/>
    <p:sldId id="648" r:id="rId37"/>
    <p:sldId id="640" r:id="rId38"/>
    <p:sldId id="639" r:id="rId39"/>
    <p:sldId id="647" r:id="rId40"/>
    <p:sldId id="622" r:id="rId41"/>
    <p:sldId id="629" r:id="rId42"/>
    <p:sldId id="630" r:id="rId43"/>
    <p:sldId id="633" r:id="rId44"/>
    <p:sldId id="631" r:id="rId45"/>
    <p:sldId id="632" r:id="rId46"/>
    <p:sldId id="641" r:id="rId47"/>
    <p:sldId id="604" r:id="rId48"/>
    <p:sldId id="605" r:id="rId49"/>
    <p:sldId id="495" r:id="rId50"/>
    <p:sldId id="454" r:id="rId51"/>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459D886A-321C-4BF7-A1C3-C9619CA0DC2C}">
          <p14:sldIdLst>
            <p14:sldId id="256"/>
            <p14:sldId id="556"/>
          </p14:sldIdLst>
        </p14:section>
        <p14:section name="Business Problem" id="{8693B36A-56B2-4BCE-9D73-5AD63DB9BA33}">
          <p14:sldIdLst>
            <p14:sldId id="642"/>
            <p14:sldId id="612"/>
            <p14:sldId id="613"/>
            <p14:sldId id="614"/>
          </p14:sldIdLst>
        </p14:section>
        <p14:section name="App Service" id="{55389452-1ADA-45A0-85D7-DF9B960B4FEB}">
          <p14:sldIdLst>
            <p14:sldId id="643"/>
            <p14:sldId id="606"/>
            <p14:sldId id="611"/>
            <p14:sldId id="607"/>
            <p14:sldId id="608"/>
            <p14:sldId id="615"/>
          </p14:sldIdLst>
        </p14:section>
        <p14:section name="API Apps Intro" id="{3F502F49-E7D3-47CA-81D7-D48483FFA4BE}">
          <p14:sldIdLst>
            <p14:sldId id="644"/>
            <p14:sldId id="626"/>
            <p14:sldId id="616"/>
            <p14:sldId id="617"/>
            <p14:sldId id="618"/>
            <p14:sldId id="650"/>
            <p14:sldId id="609"/>
          </p14:sldIdLst>
        </p14:section>
        <p14:section name="Authoring" id="{6BE5E39B-CA71-4A16-9189-A217DFCD7F19}">
          <p14:sldIdLst>
            <p14:sldId id="645"/>
            <p14:sldId id="620"/>
            <p14:sldId id="621"/>
            <p14:sldId id="623"/>
            <p14:sldId id="624"/>
            <p14:sldId id="625"/>
          </p14:sldIdLst>
        </p14:section>
        <p14:section name="Consumption + Metadata" id="{C266E374-7E3F-4355-9121-2BF74BF5D08C}">
          <p14:sldIdLst>
            <p14:sldId id="646"/>
            <p14:sldId id="637"/>
            <p14:sldId id="635"/>
            <p14:sldId id="634"/>
            <p14:sldId id="638"/>
            <p14:sldId id="636"/>
            <p14:sldId id="649"/>
            <p14:sldId id="648"/>
            <p14:sldId id="640"/>
            <p14:sldId id="639"/>
          </p14:sldIdLst>
        </p14:section>
        <p14:section name="SaaS Integration" id="{FD7CCA44-FAAC-4FB1-B842-557FE4EBDCA1}">
          <p14:sldIdLst>
            <p14:sldId id="647"/>
            <p14:sldId id="622"/>
            <p14:sldId id="629"/>
            <p14:sldId id="630"/>
            <p14:sldId id="633"/>
            <p14:sldId id="631"/>
            <p14:sldId id="632"/>
            <p14:sldId id="641"/>
          </p14:sldIdLst>
        </p14:section>
        <p14:section name="Exit" id="{26D33BE0-B19C-465D-8801-1598009CC099}">
          <p14:sldIdLst>
            <p14:sldId id="604"/>
            <p14:sldId id="605"/>
            <p14:sldId id="495"/>
            <p14:sldId id="454"/>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onah Sterling" initials="JS" lastIdx="1" clrIdx="0">
    <p:extLst>
      <p:ext uri="{19B8F6BF-5375-455C-9EA6-DF929625EA0E}">
        <p15:presenceInfo xmlns:p15="http://schemas.microsoft.com/office/powerpoint/2012/main" userId="S-1-5-21-2127521184-1604012920-1887927527-743303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43434"/>
    <a:srgbClr val="19396C"/>
    <a:srgbClr val="081C23"/>
    <a:srgbClr val="F15A29"/>
    <a:srgbClr val="92D050"/>
    <a:srgbClr val="AC75D5"/>
    <a:srgbClr val="7F498F"/>
    <a:srgbClr val="D5B8EA"/>
    <a:srgbClr val="0075C9"/>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666" autoAdjust="0"/>
    <p:restoredTop sz="77612" autoAdjust="0"/>
  </p:normalViewPr>
  <p:slideViewPr>
    <p:cSldViewPr snapToGrid="0">
      <p:cViewPr varScale="1">
        <p:scale>
          <a:sx n="66" d="100"/>
          <a:sy n="66" d="100"/>
        </p:scale>
        <p:origin x="994" y="38"/>
      </p:cViewPr>
      <p:guideLst/>
    </p:cSldViewPr>
  </p:slideViewPr>
  <p:outlineViewPr>
    <p:cViewPr>
      <p:scale>
        <a:sx n="33" d="100"/>
        <a:sy n="33" d="100"/>
      </p:scale>
      <p:origin x="0" y="-4948"/>
    </p:cViewPr>
  </p:outlineViewPr>
  <p:notesTextViewPr>
    <p:cViewPr>
      <p:scale>
        <a:sx n="3" d="2"/>
        <a:sy n="3" d="2"/>
      </p:scale>
      <p:origin x="0" y="0"/>
    </p:cViewPr>
  </p:notesTextViewPr>
  <p:sorterViewPr>
    <p:cViewPr>
      <p:scale>
        <a:sx n="61" d="100"/>
        <a:sy n="61"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3_4">
  <dgm:title val=""/>
  <dgm:desc val=""/>
  <dgm:catLst>
    <dgm:cat type="accent3" pri="11400"/>
  </dgm:catLst>
  <dgm:styleLbl name="node0">
    <dgm:fillClrLst meth="cycle">
      <a:schemeClr val="accent3">
        <a:shade val="60000"/>
      </a:schemeClr>
    </dgm:fillClrLst>
    <dgm:linClrLst meth="repeat">
      <a:schemeClr val="lt1"/>
    </dgm:linClrLst>
    <dgm:effectClrLst/>
    <dgm:txLinClrLst/>
    <dgm:txFillClrLst/>
    <dgm:txEffectClrLst/>
  </dgm:styleLbl>
  <dgm:styleLbl name="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alignNode1">
    <dgm:fillClrLst meth="cycle">
      <a:schemeClr val="accent3">
        <a:shade val="50000"/>
      </a:schemeClr>
      <a:schemeClr val="accent3">
        <a:tint val="55000"/>
      </a:schemeClr>
    </dgm:fillClrLst>
    <dgm:linClrLst meth="cycle">
      <a:schemeClr val="accent3">
        <a:shade val="50000"/>
      </a:schemeClr>
      <a:schemeClr val="accent3">
        <a:tint val="55000"/>
      </a:schemeClr>
    </dgm:linClrLst>
    <dgm:effectClrLst/>
    <dgm:txLinClrLst/>
    <dgm:txFillClrLst/>
    <dgm:txEffectClrLst/>
  </dgm:styleLbl>
  <dgm:styleLbl name="ln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vennNode1">
    <dgm:fillClrLst meth="cycle">
      <a:schemeClr val="accent3">
        <a:shade val="80000"/>
        <a:alpha val="50000"/>
      </a:schemeClr>
      <a:schemeClr val="accent3">
        <a:tint val="50000"/>
        <a:alpha val="50000"/>
      </a:schemeClr>
    </dgm:fillClrLst>
    <dgm:linClrLst meth="repeat">
      <a:schemeClr val="lt1"/>
    </dgm:linClrLst>
    <dgm:effectClrLst/>
    <dgm:txLinClrLst/>
    <dgm:txFillClrLst/>
    <dgm:txEffectClrLst/>
  </dgm:styleLbl>
  <dgm:styleLbl name="node2">
    <dgm:fillClrLst>
      <a:schemeClr val="accent3">
        <a:shade val="80000"/>
      </a:schemeClr>
    </dgm:fillClrLst>
    <dgm:linClrLst meth="repeat">
      <a:schemeClr val="lt1"/>
    </dgm:linClrLst>
    <dgm:effectClrLst/>
    <dgm:txLinClrLst/>
    <dgm:txFillClrLst/>
    <dgm:txEffectClrLst/>
  </dgm:styleLbl>
  <dgm:styleLbl name="node3">
    <dgm:fillClrLst>
      <a:schemeClr val="accent3">
        <a:tint val="99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f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b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sibTrans1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0000"/>
      </a:schemeClr>
    </dgm:fillClrLst>
    <dgm:linClrLst meth="repeat">
      <a:schemeClr val="lt1"/>
    </dgm:linClrLst>
    <dgm:effectClrLst/>
    <dgm:txLinClrLst/>
    <dgm:txFillClrLst/>
    <dgm:txEffectClrLst/>
  </dgm:styleLbl>
  <dgm:styleLbl name="asst3">
    <dgm:fillClrLst>
      <a:schemeClr val="accent3">
        <a:tint val="70000"/>
      </a:schemeClr>
    </dgm:fillClrLst>
    <dgm:linClrLst meth="repeat">
      <a:schemeClr val="lt1"/>
    </dgm:linClrLst>
    <dgm:effectClrLst/>
    <dgm:txLinClrLst/>
    <dgm:txFillClrLst/>
    <dgm:txEffectClrLst/>
  </dgm:styleLbl>
  <dgm:styleLbl name="asst4">
    <dgm:fillClrLst>
      <a:schemeClr val="accent3">
        <a:tint val="5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align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bgAccFollowNode1">
    <dgm:fillClrLst meth="repeat">
      <a:schemeClr val="accent3">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55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2444AD5-C9FE-42FA-B35E-9BD63A1F983B}" type="doc">
      <dgm:prSet loTypeId="urn:microsoft.com/office/officeart/2005/8/layout/hierarchy2" loCatId="hierarchy" qsTypeId="urn:microsoft.com/office/officeart/2005/8/quickstyle/simple1" qsCatId="simple" csTypeId="urn:microsoft.com/office/officeart/2005/8/colors/accent3_4" csCatId="accent3" phldr="1"/>
      <dgm:spPr/>
      <dgm:t>
        <a:bodyPr/>
        <a:lstStyle/>
        <a:p>
          <a:endParaRPr lang="en-US"/>
        </a:p>
      </dgm:t>
    </dgm:pt>
    <dgm:pt modelId="{07C96468-63AD-42C6-BB06-2F2EB9BE0F86}">
      <dgm:prSet phldrT="[Text]" custT="1"/>
      <dgm:spPr/>
      <dgm:t>
        <a:bodyPr/>
        <a:lstStyle/>
        <a:p>
          <a:r>
            <a:rPr lang="en-US" sz="2400" dirty="0" smtClean="0"/>
            <a:t>API App Access</a:t>
          </a:r>
          <a:endParaRPr lang="en-US" sz="2400" dirty="0"/>
        </a:p>
      </dgm:t>
    </dgm:pt>
    <dgm:pt modelId="{8E96E5FD-4BAC-4592-8594-C8D2866A4020}" type="parTrans" cxnId="{8E7912E3-8AD6-4647-9A82-F05A2BE8FC21}">
      <dgm:prSet/>
      <dgm:spPr/>
      <dgm:t>
        <a:bodyPr/>
        <a:lstStyle/>
        <a:p>
          <a:endParaRPr lang="en-US" sz="1600"/>
        </a:p>
      </dgm:t>
    </dgm:pt>
    <dgm:pt modelId="{0CA07220-1E9F-4582-A04B-FAEE8D4D8E7A}" type="sibTrans" cxnId="{8E7912E3-8AD6-4647-9A82-F05A2BE8FC21}">
      <dgm:prSet/>
      <dgm:spPr/>
      <dgm:t>
        <a:bodyPr/>
        <a:lstStyle/>
        <a:p>
          <a:endParaRPr lang="en-US" sz="1600"/>
        </a:p>
      </dgm:t>
    </dgm:pt>
    <dgm:pt modelId="{3EF42CEF-C2B1-40BB-982C-855B6F5CB042}">
      <dgm:prSet phldrT="[Text]" custT="1"/>
      <dgm:spPr/>
      <dgm:t>
        <a:bodyPr/>
        <a:lstStyle/>
        <a:p>
          <a:r>
            <a:rPr lang="en-US" sz="2400" dirty="0" smtClean="0"/>
            <a:t>Azure Active Directory</a:t>
          </a:r>
          <a:endParaRPr lang="en-US" sz="2400" dirty="0"/>
        </a:p>
      </dgm:t>
    </dgm:pt>
    <dgm:pt modelId="{D3CF1D67-678D-4F5E-8A4D-E8DE2940ED22}" type="parTrans" cxnId="{D3A28EA3-AD7F-46DE-A35C-F188ED69E167}">
      <dgm:prSet custT="1"/>
      <dgm:spPr/>
      <dgm:t>
        <a:bodyPr/>
        <a:lstStyle/>
        <a:p>
          <a:endParaRPr lang="en-US" sz="400"/>
        </a:p>
      </dgm:t>
    </dgm:pt>
    <dgm:pt modelId="{3A49A36C-C05C-4FBD-AD05-1A820D7C48D8}" type="sibTrans" cxnId="{D3A28EA3-AD7F-46DE-A35C-F188ED69E167}">
      <dgm:prSet/>
      <dgm:spPr/>
      <dgm:t>
        <a:bodyPr/>
        <a:lstStyle/>
        <a:p>
          <a:endParaRPr lang="en-US" sz="1600"/>
        </a:p>
      </dgm:t>
    </dgm:pt>
    <dgm:pt modelId="{CAA79E1E-49A4-42FD-987F-6C44BC118BC3}">
      <dgm:prSet phldrT="[Text]" custT="1"/>
      <dgm:spPr/>
      <dgm:t>
        <a:bodyPr/>
        <a:lstStyle/>
        <a:p>
          <a:r>
            <a:rPr lang="en-US" sz="2400" dirty="0" smtClean="0"/>
            <a:t>Microsoft Account</a:t>
          </a:r>
          <a:endParaRPr lang="en-US" sz="2400" dirty="0"/>
        </a:p>
      </dgm:t>
    </dgm:pt>
    <dgm:pt modelId="{C022B648-C4FB-4CBC-BD45-D6D7B6C0FD8C}" type="parTrans" cxnId="{54ECA592-5D6E-4E29-AD86-A9EE46B94408}">
      <dgm:prSet custT="1"/>
      <dgm:spPr/>
      <dgm:t>
        <a:bodyPr/>
        <a:lstStyle/>
        <a:p>
          <a:endParaRPr lang="en-US" sz="400"/>
        </a:p>
      </dgm:t>
    </dgm:pt>
    <dgm:pt modelId="{B0DFCA01-7693-48CE-B5DC-0D2B9EE01506}" type="sibTrans" cxnId="{54ECA592-5D6E-4E29-AD86-A9EE46B94408}">
      <dgm:prSet/>
      <dgm:spPr/>
      <dgm:t>
        <a:bodyPr/>
        <a:lstStyle/>
        <a:p>
          <a:endParaRPr lang="en-US" sz="1600"/>
        </a:p>
      </dgm:t>
    </dgm:pt>
    <dgm:pt modelId="{993A41E7-AEAC-4992-AA25-120A1F770B0B}">
      <dgm:prSet phldrT="[Text]" custT="1"/>
      <dgm:spPr/>
      <dgm:t>
        <a:bodyPr/>
        <a:lstStyle/>
        <a:p>
          <a:r>
            <a:rPr lang="en-US" sz="2400" dirty="0" smtClean="0"/>
            <a:t>Social Identities</a:t>
          </a:r>
          <a:endParaRPr lang="en-US" sz="2400" dirty="0"/>
        </a:p>
      </dgm:t>
    </dgm:pt>
    <dgm:pt modelId="{1DE2DE28-2210-48CD-8044-4D17D2993A07}" type="parTrans" cxnId="{5B82E484-8BDC-4583-AA23-45468C3F585B}">
      <dgm:prSet custT="1"/>
      <dgm:spPr/>
      <dgm:t>
        <a:bodyPr/>
        <a:lstStyle/>
        <a:p>
          <a:endParaRPr lang="en-US" sz="400"/>
        </a:p>
      </dgm:t>
    </dgm:pt>
    <dgm:pt modelId="{975D5D5C-1079-4EA5-87D4-392664763F18}" type="sibTrans" cxnId="{5B82E484-8BDC-4583-AA23-45468C3F585B}">
      <dgm:prSet/>
      <dgm:spPr/>
      <dgm:t>
        <a:bodyPr/>
        <a:lstStyle/>
        <a:p>
          <a:endParaRPr lang="en-US" sz="1600"/>
        </a:p>
      </dgm:t>
    </dgm:pt>
    <dgm:pt modelId="{977CB547-A22E-4F33-A9D3-65F3F62C6496}">
      <dgm:prSet phldrT="[Text]" custT="1"/>
      <dgm:spPr/>
      <dgm:t>
        <a:bodyPr/>
        <a:lstStyle/>
        <a:p>
          <a:r>
            <a:rPr lang="en-US" sz="2400" dirty="0" smtClean="0"/>
            <a:t>Facebook</a:t>
          </a:r>
          <a:endParaRPr lang="en-US" sz="2400" dirty="0"/>
        </a:p>
      </dgm:t>
    </dgm:pt>
    <dgm:pt modelId="{036BD767-90E5-4F4D-9EE4-ECFD653457A3}" type="parTrans" cxnId="{F2CEB8AC-54CD-4075-BD47-7C6B1AFB576D}">
      <dgm:prSet custT="1"/>
      <dgm:spPr/>
      <dgm:t>
        <a:bodyPr/>
        <a:lstStyle/>
        <a:p>
          <a:endParaRPr lang="en-US" sz="400"/>
        </a:p>
      </dgm:t>
    </dgm:pt>
    <dgm:pt modelId="{0CB59C97-E6B9-441D-9913-9D74144DBA8B}" type="sibTrans" cxnId="{F2CEB8AC-54CD-4075-BD47-7C6B1AFB576D}">
      <dgm:prSet/>
      <dgm:spPr/>
      <dgm:t>
        <a:bodyPr/>
        <a:lstStyle/>
        <a:p>
          <a:endParaRPr lang="en-US" sz="1600"/>
        </a:p>
      </dgm:t>
    </dgm:pt>
    <dgm:pt modelId="{EEC7AB1A-ED2B-4AEF-86C7-A912A71675D2}">
      <dgm:prSet phldrT="[Text]" custT="1"/>
      <dgm:spPr/>
      <dgm:t>
        <a:bodyPr/>
        <a:lstStyle/>
        <a:p>
          <a:r>
            <a:rPr lang="en-US" sz="2400" dirty="0" smtClean="0"/>
            <a:t>Google</a:t>
          </a:r>
          <a:endParaRPr lang="en-US" sz="2400" dirty="0"/>
        </a:p>
      </dgm:t>
    </dgm:pt>
    <dgm:pt modelId="{2A235F64-A9CC-4F6D-AFD6-FBC853F48BC3}" type="parTrans" cxnId="{D43F57CF-7E67-43AE-B013-2B076FCF9EDF}">
      <dgm:prSet custT="1"/>
      <dgm:spPr/>
      <dgm:t>
        <a:bodyPr/>
        <a:lstStyle/>
        <a:p>
          <a:endParaRPr lang="en-US" sz="400"/>
        </a:p>
      </dgm:t>
    </dgm:pt>
    <dgm:pt modelId="{C6C5BB4F-A6CD-40B7-8F19-2AF84FDDAFB6}" type="sibTrans" cxnId="{D43F57CF-7E67-43AE-B013-2B076FCF9EDF}">
      <dgm:prSet/>
      <dgm:spPr/>
      <dgm:t>
        <a:bodyPr/>
        <a:lstStyle/>
        <a:p>
          <a:endParaRPr lang="en-US" sz="1600"/>
        </a:p>
      </dgm:t>
    </dgm:pt>
    <dgm:pt modelId="{F0187906-788C-4A01-BE77-7AC08A1C1A55}">
      <dgm:prSet phldrT="[Text]" custT="1"/>
      <dgm:spPr/>
      <dgm:t>
        <a:bodyPr/>
        <a:lstStyle/>
        <a:p>
          <a:r>
            <a:rPr lang="en-US" sz="2400" dirty="0" smtClean="0"/>
            <a:t>Twitter</a:t>
          </a:r>
          <a:endParaRPr lang="en-US" sz="2400" dirty="0"/>
        </a:p>
      </dgm:t>
    </dgm:pt>
    <dgm:pt modelId="{79DB503C-2321-4203-BECC-209DBB723156}" type="parTrans" cxnId="{4610EA02-7E23-4440-BEA6-20A48F077394}">
      <dgm:prSet custT="1"/>
      <dgm:spPr/>
      <dgm:t>
        <a:bodyPr/>
        <a:lstStyle/>
        <a:p>
          <a:endParaRPr lang="en-US" sz="400"/>
        </a:p>
      </dgm:t>
    </dgm:pt>
    <dgm:pt modelId="{6C273A5C-801B-4EA6-9838-13FC29E30A4F}" type="sibTrans" cxnId="{4610EA02-7E23-4440-BEA6-20A48F077394}">
      <dgm:prSet/>
      <dgm:spPr/>
      <dgm:t>
        <a:bodyPr/>
        <a:lstStyle/>
        <a:p>
          <a:endParaRPr lang="en-US" sz="1600"/>
        </a:p>
      </dgm:t>
    </dgm:pt>
    <dgm:pt modelId="{DE3C5841-6FF7-4259-9DDC-A2942B708008}" type="pres">
      <dgm:prSet presAssocID="{72444AD5-C9FE-42FA-B35E-9BD63A1F983B}" presName="diagram" presStyleCnt="0">
        <dgm:presLayoutVars>
          <dgm:chPref val="1"/>
          <dgm:dir/>
          <dgm:animOne val="branch"/>
          <dgm:animLvl val="lvl"/>
          <dgm:resizeHandles val="exact"/>
        </dgm:presLayoutVars>
      </dgm:prSet>
      <dgm:spPr/>
      <dgm:t>
        <a:bodyPr/>
        <a:lstStyle/>
        <a:p>
          <a:endParaRPr lang="en-US"/>
        </a:p>
      </dgm:t>
    </dgm:pt>
    <dgm:pt modelId="{7A284BD7-E7E8-4538-B9FC-F5552088EBE3}" type="pres">
      <dgm:prSet presAssocID="{07C96468-63AD-42C6-BB06-2F2EB9BE0F86}" presName="root1" presStyleCnt="0"/>
      <dgm:spPr/>
    </dgm:pt>
    <dgm:pt modelId="{A0FD8077-3813-4DD5-9A23-B40D6503E7F3}" type="pres">
      <dgm:prSet presAssocID="{07C96468-63AD-42C6-BB06-2F2EB9BE0F86}" presName="LevelOneTextNode" presStyleLbl="node0" presStyleIdx="0" presStyleCnt="1">
        <dgm:presLayoutVars>
          <dgm:chPref val="3"/>
        </dgm:presLayoutVars>
      </dgm:prSet>
      <dgm:spPr/>
      <dgm:t>
        <a:bodyPr/>
        <a:lstStyle/>
        <a:p>
          <a:endParaRPr lang="en-US"/>
        </a:p>
      </dgm:t>
    </dgm:pt>
    <dgm:pt modelId="{32038E78-0BB8-4D7F-A447-B5EF6E3A6B60}" type="pres">
      <dgm:prSet presAssocID="{07C96468-63AD-42C6-BB06-2F2EB9BE0F86}" presName="level2hierChild" presStyleCnt="0"/>
      <dgm:spPr/>
    </dgm:pt>
    <dgm:pt modelId="{C92D0791-CEE8-42BC-9FBD-457D4E11D083}" type="pres">
      <dgm:prSet presAssocID="{D3CF1D67-678D-4F5E-8A4D-E8DE2940ED22}" presName="conn2-1" presStyleLbl="parChTrans1D2" presStyleIdx="0" presStyleCnt="3"/>
      <dgm:spPr/>
      <dgm:t>
        <a:bodyPr/>
        <a:lstStyle/>
        <a:p>
          <a:endParaRPr lang="en-US"/>
        </a:p>
      </dgm:t>
    </dgm:pt>
    <dgm:pt modelId="{F3F4627B-4141-4F87-A06F-4027881B0F6D}" type="pres">
      <dgm:prSet presAssocID="{D3CF1D67-678D-4F5E-8A4D-E8DE2940ED22}" presName="connTx" presStyleLbl="parChTrans1D2" presStyleIdx="0" presStyleCnt="3"/>
      <dgm:spPr/>
      <dgm:t>
        <a:bodyPr/>
        <a:lstStyle/>
        <a:p>
          <a:endParaRPr lang="en-US"/>
        </a:p>
      </dgm:t>
    </dgm:pt>
    <dgm:pt modelId="{84191A61-C9CA-4D9F-9793-97034734D429}" type="pres">
      <dgm:prSet presAssocID="{3EF42CEF-C2B1-40BB-982C-855B6F5CB042}" presName="root2" presStyleCnt="0"/>
      <dgm:spPr/>
    </dgm:pt>
    <dgm:pt modelId="{44ED3241-97B6-4C36-9FD3-13CFD565E0B1}" type="pres">
      <dgm:prSet presAssocID="{3EF42CEF-C2B1-40BB-982C-855B6F5CB042}" presName="LevelTwoTextNode" presStyleLbl="node2" presStyleIdx="0" presStyleCnt="3">
        <dgm:presLayoutVars>
          <dgm:chPref val="3"/>
        </dgm:presLayoutVars>
      </dgm:prSet>
      <dgm:spPr/>
      <dgm:t>
        <a:bodyPr/>
        <a:lstStyle/>
        <a:p>
          <a:endParaRPr lang="en-US"/>
        </a:p>
      </dgm:t>
    </dgm:pt>
    <dgm:pt modelId="{5EAD45CA-285B-498F-80CF-5990D3014451}" type="pres">
      <dgm:prSet presAssocID="{3EF42CEF-C2B1-40BB-982C-855B6F5CB042}" presName="level3hierChild" presStyleCnt="0"/>
      <dgm:spPr/>
    </dgm:pt>
    <dgm:pt modelId="{9C859DF3-555F-4867-BC10-0A81225A8F4A}" type="pres">
      <dgm:prSet presAssocID="{C022B648-C4FB-4CBC-BD45-D6D7B6C0FD8C}" presName="conn2-1" presStyleLbl="parChTrans1D2" presStyleIdx="1" presStyleCnt="3"/>
      <dgm:spPr/>
      <dgm:t>
        <a:bodyPr/>
        <a:lstStyle/>
        <a:p>
          <a:endParaRPr lang="en-US"/>
        </a:p>
      </dgm:t>
    </dgm:pt>
    <dgm:pt modelId="{E3B484AB-6BD4-46B2-90A0-2B0BA69A502E}" type="pres">
      <dgm:prSet presAssocID="{C022B648-C4FB-4CBC-BD45-D6D7B6C0FD8C}" presName="connTx" presStyleLbl="parChTrans1D2" presStyleIdx="1" presStyleCnt="3"/>
      <dgm:spPr/>
      <dgm:t>
        <a:bodyPr/>
        <a:lstStyle/>
        <a:p>
          <a:endParaRPr lang="en-US"/>
        </a:p>
      </dgm:t>
    </dgm:pt>
    <dgm:pt modelId="{F8F7E276-67FF-4876-8DB9-72542FCE433C}" type="pres">
      <dgm:prSet presAssocID="{CAA79E1E-49A4-42FD-987F-6C44BC118BC3}" presName="root2" presStyleCnt="0"/>
      <dgm:spPr/>
    </dgm:pt>
    <dgm:pt modelId="{98014FC4-FCB5-43F0-9C47-6954F4392CA3}" type="pres">
      <dgm:prSet presAssocID="{CAA79E1E-49A4-42FD-987F-6C44BC118BC3}" presName="LevelTwoTextNode" presStyleLbl="node2" presStyleIdx="1" presStyleCnt="3">
        <dgm:presLayoutVars>
          <dgm:chPref val="3"/>
        </dgm:presLayoutVars>
      </dgm:prSet>
      <dgm:spPr/>
      <dgm:t>
        <a:bodyPr/>
        <a:lstStyle/>
        <a:p>
          <a:endParaRPr lang="en-US"/>
        </a:p>
      </dgm:t>
    </dgm:pt>
    <dgm:pt modelId="{35E96A44-4CEC-4912-990D-ADC921182843}" type="pres">
      <dgm:prSet presAssocID="{CAA79E1E-49A4-42FD-987F-6C44BC118BC3}" presName="level3hierChild" presStyleCnt="0"/>
      <dgm:spPr/>
    </dgm:pt>
    <dgm:pt modelId="{AE6513DC-5D58-4D29-95AB-AF57DCDAB052}" type="pres">
      <dgm:prSet presAssocID="{1DE2DE28-2210-48CD-8044-4D17D2993A07}" presName="conn2-1" presStyleLbl="parChTrans1D2" presStyleIdx="2" presStyleCnt="3"/>
      <dgm:spPr/>
      <dgm:t>
        <a:bodyPr/>
        <a:lstStyle/>
        <a:p>
          <a:endParaRPr lang="en-US"/>
        </a:p>
      </dgm:t>
    </dgm:pt>
    <dgm:pt modelId="{5E0476D2-B691-45AC-93A3-4E06BB2EDD49}" type="pres">
      <dgm:prSet presAssocID="{1DE2DE28-2210-48CD-8044-4D17D2993A07}" presName="connTx" presStyleLbl="parChTrans1D2" presStyleIdx="2" presStyleCnt="3"/>
      <dgm:spPr/>
      <dgm:t>
        <a:bodyPr/>
        <a:lstStyle/>
        <a:p>
          <a:endParaRPr lang="en-US"/>
        </a:p>
      </dgm:t>
    </dgm:pt>
    <dgm:pt modelId="{4CF13594-7784-4187-AC71-F60AB33E6AF7}" type="pres">
      <dgm:prSet presAssocID="{993A41E7-AEAC-4992-AA25-120A1F770B0B}" presName="root2" presStyleCnt="0"/>
      <dgm:spPr/>
    </dgm:pt>
    <dgm:pt modelId="{DA302504-5876-4651-B913-5774CFCBF376}" type="pres">
      <dgm:prSet presAssocID="{993A41E7-AEAC-4992-AA25-120A1F770B0B}" presName="LevelTwoTextNode" presStyleLbl="node2" presStyleIdx="2" presStyleCnt="3">
        <dgm:presLayoutVars>
          <dgm:chPref val="3"/>
        </dgm:presLayoutVars>
      </dgm:prSet>
      <dgm:spPr/>
      <dgm:t>
        <a:bodyPr/>
        <a:lstStyle/>
        <a:p>
          <a:endParaRPr lang="en-US"/>
        </a:p>
      </dgm:t>
    </dgm:pt>
    <dgm:pt modelId="{30716AD7-15DD-4C05-A495-FE07990D42DF}" type="pres">
      <dgm:prSet presAssocID="{993A41E7-AEAC-4992-AA25-120A1F770B0B}" presName="level3hierChild" presStyleCnt="0"/>
      <dgm:spPr/>
    </dgm:pt>
    <dgm:pt modelId="{321AA517-797D-43C5-931A-58F4A3C178A3}" type="pres">
      <dgm:prSet presAssocID="{036BD767-90E5-4F4D-9EE4-ECFD653457A3}" presName="conn2-1" presStyleLbl="parChTrans1D3" presStyleIdx="0" presStyleCnt="3"/>
      <dgm:spPr/>
      <dgm:t>
        <a:bodyPr/>
        <a:lstStyle/>
        <a:p>
          <a:endParaRPr lang="en-US"/>
        </a:p>
      </dgm:t>
    </dgm:pt>
    <dgm:pt modelId="{2AB5EC2C-B981-46B6-9882-FEA26ECC695C}" type="pres">
      <dgm:prSet presAssocID="{036BD767-90E5-4F4D-9EE4-ECFD653457A3}" presName="connTx" presStyleLbl="parChTrans1D3" presStyleIdx="0" presStyleCnt="3"/>
      <dgm:spPr/>
      <dgm:t>
        <a:bodyPr/>
        <a:lstStyle/>
        <a:p>
          <a:endParaRPr lang="en-US"/>
        </a:p>
      </dgm:t>
    </dgm:pt>
    <dgm:pt modelId="{07ACDC7A-7966-4E67-BB14-E46104FC3EB1}" type="pres">
      <dgm:prSet presAssocID="{977CB547-A22E-4F33-A9D3-65F3F62C6496}" presName="root2" presStyleCnt="0"/>
      <dgm:spPr/>
    </dgm:pt>
    <dgm:pt modelId="{BD24C5B0-6BB3-4984-84E8-2B1038DEB995}" type="pres">
      <dgm:prSet presAssocID="{977CB547-A22E-4F33-A9D3-65F3F62C6496}" presName="LevelTwoTextNode" presStyleLbl="node3" presStyleIdx="0" presStyleCnt="3">
        <dgm:presLayoutVars>
          <dgm:chPref val="3"/>
        </dgm:presLayoutVars>
      </dgm:prSet>
      <dgm:spPr/>
      <dgm:t>
        <a:bodyPr/>
        <a:lstStyle/>
        <a:p>
          <a:endParaRPr lang="en-US"/>
        </a:p>
      </dgm:t>
    </dgm:pt>
    <dgm:pt modelId="{279750C9-1AA4-4421-81A3-A97ADB8D6DC5}" type="pres">
      <dgm:prSet presAssocID="{977CB547-A22E-4F33-A9D3-65F3F62C6496}" presName="level3hierChild" presStyleCnt="0"/>
      <dgm:spPr/>
    </dgm:pt>
    <dgm:pt modelId="{11A68311-D636-452B-9472-9752ED0EE348}" type="pres">
      <dgm:prSet presAssocID="{2A235F64-A9CC-4F6D-AFD6-FBC853F48BC3}" presName="conn2-1" presStyleLbl="parChTrans1D3" presStyleIdx="1" presStyleCnt="3"/>
      <dgm:spPr/>
      <dgm:t>
        <a:bodyPr/>
        <a:lstStyle/>
        <a:p>
          <a:endParaRPr lang="en-US"/>
        </a:p>
      </dgm:t>
    </dgm:pt>
    <dgm:pt modelId="{39AB9325-192B-4618-88AA-488D3BC3865E}" type="pres">
      <dgm:prSet presAssocID="{2A235F64-A9CC-4F6D-AFD6-FBC853F48BC3}" presName="connTx" presStyleLbl="parChTrans1D3" presStyleIdx="1" presStyleCnt="3"/>
      <dgm:spPr/>
      <dgm:t>
        <a:bodyPr/>
        <a:lstStyle/>
        <a:p>
          <a:endParaRPr lang="en-US"/>
        </a:p>
      </dgm:t>
    </dgm:pt>
    <dgm:pt modelId="{0CCB39AF-7AF8-4230-996A-48A1D52BD23D}" type="pres">
      <dgm:prSet presAssocID="{EEC7AB1A-ED2B-4AEF-86C7-A912A71675D2}" presName="root2" presStyleCnt="0"/>
      <dgm:spPr/>
    </dgm:pt>
    <dgm:pt modelId="{66188C5E-9025-4253-B13B-44D2F49A6926}" type="pres">
      <dgm:prSet presAssocID="{EEC7AB1A-ED2B-4AEF-86C7-A912A71675D2}" presName="LevelTwoTextNode" presStyleLbl="node3" presStyleIdx="1" presStyleCnt="3">
        <dgm:presLayoutVars>
          <dgm:chPref val="3"/>
        </dgm:presLayoutVars>
      </dgm:prSet>
      <dgm:spPr/>
      <dgm:t>
        <a:bodyPr/>
        <a:lstStyle/>
        <a:p>
          <a:endParaRPr lang="en-US"/>
        </a:p>
      </dgm:t>
    </dgm:pt>
    <dgm:pt modelId="{6BB3F1A6-8E66-4C04-94B5-6EBDFFC108D7}" type="pres">
      <dgm:prSet presAssocID="{EEC7AB1A-ED2B-4AEF-86C7-A912A71675D2}" presName="level3hierChild" presStyleCnt="0"/>
      <dgm:spPr/>
    </dgm:pt>
    <dgm:pt modelId="{E08B0598-F227-4928-A2C5-973D98C75038}" type="pres">
      <dgm:prSet presAssocID="{79DB503C-2321-4203-BECC-209DBB723156}" presName="conn2-1" presStyleLbl="parChTrans1D3" presStyleIdx="2" presStyleCnt="3"/>
      <dgm:spPr/>
      <dgm:t>
        <a:bodyPr/>
        <a:lstStyle/>
        <a:p>
          <a:endParaRPr lang="en-US"/>
        </a:p>
      </dgm:t>
    </dgm:pt>
    <dgm:pt modelId="{4B0DFD21-D9D0-4868-8835-55F1965DABAC}" type="pres">
      <dgm:prSet presAssocID="{79DB503C-2321-4203-BECC-209DBB723156}" presName="connTx" presStyleLbl="parChTrans1D3" presStyleIdx="2" presStyleCnt="3"/>
      <dgm:spPr/>
      <dgm:t>
        <a:bodyPr/>
        <a:lstStyle/>
        <a:p>
          <a:endParaRPr lang="en-US"/>
        </a:p>
      </dgm:t>
    </dgm:pt>
    <dgm:pt modelId="{671C39BB-C4B2-4977-BC62-9702AAC346D3}" type="pres">
      <dgm:prSet presAssocID="{F0187906-788C-4A01-BE77-7AC08A1C1A55}" presName="root2" presStyleCnt="0"/>
      <dgm:spPr/>
    </dgm:pt>
    <dgm:pt modelId="{A2D28B08-988D-4769-8602-582D629E8614}" type="pres">
      <dgm:prSet presAssocID="{F0187906-788C-4A01-BE77-7AC08A1C1A55}" presName="LevelTwoTextNode" presStyleLbl="node3" presStyleIdx="2" presStyleCnt="3">
        <dgm:presLayoutVars>
          <dgm:chPref val="3"/>
        </dgm:presLayoutVars>
      </dgm:prSet>
      <dgm:spPr/>
      <dgm:t>
        <a:bodyPr/>
        <a:lstStyle/>
        <a:p>
          <a:endParaRPr lang="en-US"/>
        </a:p>
      </dgm:t>
    </dgm:pt>
    <dgm:pt modelId="{2562550D-E76C-4F29-9278-BFCCA11D98DC}" type="pres">
      <dgm:prSet presAssocID="{F0187906-788C-4A01-BE77-7AC08A1C1A55}" presName="level3hierChild" presStyleCnt="0"/>
      <dgm:spPr/>
    </dgm:pt>
  </dgm:ptLst>
  <dgm:cxnLst>
    <dgm:cxn modelId="{DBF2B8FA-272B-4D41-9999-60007B3F8E57}" type="presOf" srcId="{036BD767-90E5-4F4D-9EE4-ECFD653457A3}" destId="{2AB5EC2C-B981-46B6-9882-FEA26ECC695C}" srcOrd="1" destOrd="0" presId="urn:microsoft.com/office/officeart/2005/8/layout/hierarchy2"/>
    <dgm:cxn modelId="{64C91057-A6B8-48CD-9537-69AA3F6AC463}" type="presOf" srcId="{79DB503C-2321-4203-BECC-209DBB723156}" destId="{4B0DFD21-D9D0-4868-8835-55F1965DABAC}" srcOrd="1" destOrd="0" presId="urn:microsoft.com/office/officeart/2005/8/layout/hierarchy2"/>
    <dgm:cxn modelId="{A092B032-B58F-4C65-8907-06584A80FA2F}" type="presOf" srcId="{F0187906-788C-4A01-BE77-7AC08A1C1A55}" destId="{A2D28B08-988D-4769-8602-582D629E8614}" srcOrd="0" destOrd="0" presId="urn:microsoft.com/office/officeart/2005/8/layout/hierarchy2"/>
    <dgm:cxn modelId="{8E7912E3-8AD6-4647-9A82-F05A2BE8FC21}" srcId="{72444AD5-C9FE-42FA-B35E-9BD63A1F983B}" destId="{07C96468-63AD-42C6-BB06-2F2EB9BE0F86}" srcOrd="0" destOrd="0" parTransId="{8E96E5FD-4BAC-4592-8594-C8D2866A4020}" sibTransId="{0CA07220-1E9F-4582-A04B-FAEE8D4D8E7A}"/>
    <dgm:cxn modelId="{F2CEB8AC-54CD-4075-BD47-7C6B1AFB576D}" srcId="{993A41E7-AEAC-4992-AA25-120A1F770B0B}" destId="{977CB547-A22E-4F33-A9D3-65F3F62C6496}" srcOrd="0" destOrd="0" parTransId="{036BD767-90E5-4F4D-9EE4-ECFD653457A3}" sibTransId="{0CB59C97-E6B9-441D-9913-9D74144DBA8B}"/>
    <dgm:cxn modelId="{098A82EE-D5E0-4A3F-85B9-F956360FA9FC}" type="presOf" srcId="{72444AD5-C9FE-42FA-B35E-9BD63A1F983B}" destId="{DE3C5841-6FF7-4259-9DDC-A2942B708008}" srcOrd="0" destOrd="0" presId="urn:microsoft.com/office/officeart/2005/8/layout/hierarchy2"/>
    <dgm:cxn modelId="{67956270-60F5-4266-8388-7DA485C8B395}" type="presOf" srcId="{1DE2DE28-2210-48CD-8044-4D17D2993A07}" destId="{AE6513DC-5D58-4D29-95AB-AF57DCDAB052}" srcOrd="0" destOrd="0" presId="urn:microsoft.com/office/officeart/2005/8/layout/hierarchy2"/>
    <dgm:cxn modelId="{0021E9CE-1FA0-47DF-B503-00A0350B492F}" type="presOf" srcId="{EEC7AB1A-ED2B-4AEF-86C7-A912A71675D2}" destId="{66188C5E-9025-4253-B13B-44D2F49A6926}" srcOrd="0" destOrd="0" presId="urn:microsoft.com/office/officeart/2005/8/layout/hierarchy2"/>
    <dgm:cxn modelId="{C96992A7-A864-4ACB-8D94-98CF1320074A}" type="presOf" srcId="{3EF42CEF-C2B1-40BB-982C-855B6F5CB042}" destId="{44ED3241-97B6-4C36-9FD3-13CFD565E0B1}" srcOrd="0" destOrd="0" presId="urn:microsoft.com/office/officeart/2005/8/layout/hierarchy2"/>
    <dgm:cxn modelId="{D43F57CF-7E67-43AE-B013-2B076FCF9EDF}" srcId="{993A41E7-AEAC-4992-AA25-120A1F770B0B}" destId="{EEC7AB1A-ED2B-4AEF-86C7-A912A71675D2}" srcOrd="1" destOrd="0" parTransId="{2A235F64-A9CC-4F6D-AFD6-FBC853F48BC3}" sibTransId="{C6C5BB4F-A6CD-40B7-8F19-2AF84FDDAFB6}"/>
    <dgm:cxn modelId="{543CA562-298D-4157-A5EA-B4315969FC74}" type="presOf" srcId="{C022B648-C4FB-4CBC-BD45-D6D7B6C0FD8C}" destId="{E3B484AB-6BD4-46B2-90A0-2B0BA69A502E}" srcOrd="1" destOrd="0" presId="urn:microsoft.com/office/officeart/2005/8/layout/hierarchy2"/>
    <dgm:cxn modelId="{D3A28EA3-AD7F-46DE-A35C-F188ED69E167}" srcId="{07C96468-63AD-42C6-BB06-2F2EB9BE0F86}" destId="{3EF42CEF-C2B1-40BB-982C-855B6F5CB042}" srcOrd="0" destOrd="0" parTransId="{D3CF1D67-678D-4F5E-8A4D-E8DE2940ED22}" sibTransId="{3A49A36C-C05C-4FBD-AD05-1A820D7C48D8}"/>
    <dgm:cxn modelId="{4A5F0357-6F4E-4884-A5A5-299E87766EBB}" type="presOf" srcId="{07C96468-63AD-42C6-BB06-2F2EB9BE0F86}" destId="{A0FD8077-3813-4DD5-9A23-B40D6503E7F3}" srcOrd="0" destOrd="0" presId="urn:microsoft.com/office/officeart/2005/8/layout/hierarchy2"/>
    <dgm:cxn modelId="{FC3ACC32-9A98-4E90-BC9A-4C1176029CCF}" type="presOf" srcId="{D3CF1D67-678D-4F5E-8A4D-E8DE2940ED22}" destId="{F3F4627B-4141-4F87-A06F-4027881B0F6D}" srcOrd="1" destOrd="0" presId="urn:microsoft.com/office/officeart/2005/8/layout/hierarchy2"/>
    <dgm:cxn modelId="{54ECA592-5D6E-4E29-AD86-A9EE46B94408}" srcId="{07C96468-63AD-42C6-BB06-2F2EB9BE0F86}" destId="{CAA79E1E-49A4-42FD-987F-6C44BC118BC3}" srcOrd="1" destOrd="0" parTransId="{C022B648-C4FB-4CBC-BD45-D6D7B6C0FD8C}" sibTransId="{B0DFCA01-7693-48CE-B5DC-0D2B9EE01506}"/>
    <dgm:cxn modelId="{95D92F10-7571-4E09-ABE3-13F5309746BB}" type="presOf" srcId="{D3CF1D67-678D-4F5E-8A4D-E8DE2940ED22}" destId="{C92D0791-CEE8-42BC-9FBD-457D4E11D083}" srcOrd="0" destOrd="0" presId="urn:microsoft.com/office/officeart/2005/8/layout/hierarchy2"/>
    <dgm:cxn modelId="{4610EA02-7E23-4440-BEA6-20A48F077394}" srcId="{993A41E7-AEAC-4992-AA25-120A1F770B0B}" destId="{F0187906-788C-4A01-BE77-7AC08A1C1A55}" srcOrd="2" destOrd="0" parTransId="{79DB503C-2321-4203-BECC-209DBB723156}" sibTransId="{6C273A5C-801B-4EA6-9838-13FC29E30A4F}"/>
    <dgm:cxn modelId="{E10D031F-4786-43B2-BAB0-FED0C3E68D53}" type="presOf" srcId="{977CB547-A22E-4F33-A9D3-65F3F62C6496}" destId="{BD24C5B0-6BB3-4984-84E8-2B1038DEB995}" srcOrd="0" destOrd="0" presId="urn:microsoft.com/office/officeart/2005/8/layout/hierarchy2"/>
    <dgm:cxn modelId="{E96F3830-022D-41F5-B53D-6C39E7EFA562}" type="presOf" srcId="{993A41E7-AEAC-4992-AA25-120A1F770B0B}" destId="{DA302504-5876-4651-B913-5774CFCBF376}" srcOrd="0" destOrd="0" presId="urn:microsoft.com/office/officeart/2005/8/layout/hierarchy2"/>
    <dgm:cxn modelId="{ED2FC7FF-C44F-464F-8D2C-31C512ECC973}" type="presOf" srcId="{2A235F64-A9CC-4F6D-AFD6-FBC853F48BC3}" destId="{11A68311-D636-452B-9472-9752ED0EE348}" srcOrd="0" destOrd="0" presId="urn:microsoft.com/office/officeart/2005/8/layout/hierarchy2"/>
    <dgm:cxn modelId="{20B2C9A6-13DD-4E06-9D3D-E0ACD91165F6}" type="presOf" srcId="{CAA79E1E-49A4-42FD-987F-6C44BC118BC3}" destId="{98014FC4-FCB5-43F0-9C47-6954F4392CA3}" srcOrd="0" destOrd="0" presId="urn:microsoft.com/office/officeart/2005/8/layout/hierarchy2"/>
    <dgm:cxn modelId="{5B82E484-8BDC-4583-AA23-45468C3F585B}" srcId="{07C96468-63AD-42C6-BB06-2F2EB9BE0F86}" destId="{993A41E7-AEAC-4992-AA25-120A1F770B0B}" srcOrd="2" destOrd="0" parTransId="{1DE2DE28-2210-48CD-8044-4D17D2993A07}" sibTransId="{975D5D5C-1079-4EA5-87D4-392664763F18}"/>
    <dgm:cxn modelId="{21B9CB4E-E2AB-4C83-8D6C-51372A98D68E}" type="presOf" srcId="{79DB503C-2321-4203-BECC-209DBB723156}" destId="{E08B0598-F227-4928-A2C5-973D98C75038}" srcOrd="0" destOrd="0" presId="urn:microsoft.com/office/officeart/2005/8/layout/hierarchy2"/>
    <dgm:cxn modelId="{3E9B250F-87C6-4CF6-BE9D-E5BD2799A4EB}" type="presOf" srcId="{1DE2DE28-2210-48CD-8044-4D17D2993A07}" destId="{5E0476D2-B691-45AC-93A3-4E06BB2EDD49}" srcOrd="1" destOrd="0" presId="urn:microsoft.com/office/officeart/2005/8/layout/hierarchy2"/>
    <dgm:cxn modelId="{ED417DC7-1EC1-4B83-A5E3-A5206350B89E}" type="presOf" srcId="{2A235F64-A9CC-4F6D-AFD6-FBC853F48BC3}" destId="{39AB9325-192B-4618-88AA-488D3BC3865E}" srcOrd="1" destOrd="0" presId="urn:microsoft.com/office/officeart/2005/8/layout/hierarchy2"/>
    <dgm:cxn modelId="{9813A001-FD33-4223-81EE-F19233072CE4}" type="presOf" srcId="{036BD767-90E5-4F4D-9EE4-ECFD653457A3}" destId="{321AA517-797D-43C5-931A-58F4A3C178A3}" srcOrd="0" destOrd="0" presId="urn:microsoft.com/office/officeart/2005/8/layout/hierarchy2"/>
    <dgm:cxn modelId="{23424E5A-438F-4DE8-B6BA-33869FB54D9E}" type="presOf" srcId="{C022B648-C4FB-4CBC-BD45-D6D7B6C0FD8C}" destId="{9C859DF3-555F-4867-BC10-0A81225A8F4A}" srcOrd="0" destOrd="0" presId="urn:microsoft.com/office/officeart/2005/8/layout/hierarchy2"/>
    <dgm:cxn modelId="{C60C7FDA-7B36-43BF-B6DB-63072C2ED871}" type="presParOf" srcId="{DE3C5841-6FF7-4259-9DDC-A2942B708008}" destId="{7A284BD7-E7E8-4538-B9FC-F5552088EBE3}" srcOrd="0" destOrd="0" presId="urn:microsoft.com/office/officeart/2005/8/layout/hierarchy2"/>
    <dgm:cxn modelId="{60A7FA37-FC33-4452-9B63-8201903F8CC5}" type="presParOf" srcId="{7A284BD7-E7E8-4538-B9FC-F5552088EBE3}" destId="{A0FD8077-3813-4DD5-9A23-B40D6503E7F3}" srcOrd="0" destOrd="0" presId="urn:microsoft.com/office/officeart/2005/8/layout/hierarchy2"/>
    <dgm:cxn modelId="{294B7077-3BD2-4F58-81A0-1D92ADB1C94C}" type="presParOf" srcId="{7A284BD7-E7E8-4538-B9FC-F5552088EBE3}" destId="{32038E78-0BB8-4D7F-A447-B5EF6E3A6B60}" srcOrd="1" destOrd="0" presId="urn:microsoft.com/office/officeart/2005/8/layout/hierarchy2"/>
    <dgm:cxn modelId="{3A1D2318-FC1D-48A2-9002-D552BE418FB8}" type="presParOf" srcId="{32038E78-0BB8-4D7F-A447-B5EF6E3A6B60}" destId="{C92D0791-CEE8-42BC-9FBD-457D4E11D083}" srcOrd="0" destOrd="0" presId="urn:microsoft.com/office/officeart/2005/8/layout/hierarchy2"/>
    <dgm:cxn modelId="{EE45D852-5EDB-476D-8E4B-632363EF2B5A}" type="presParOf" srcId="{C92D0791-CEE8-42BC-9FBD-457D4E11D083}" destId="{F3F4627B-4141-4F87-A06F-4027881B0F6D}" srcOrd="0" destOrd="0" presId="urn:microsoft.com/office/officeart/2005/8/layout/hierarchy2"/>
    <dgm:cxn modelId="{12767931-1B13-4E61-BD87-C926FBC31D55}" type="presParOf" srcId="{32038E78-0BB8-4D7F-A447-B5EF6E3A6B60}" destId="{84191A61-C9CA-4D9F-9793-97034734D429}" srcOrd="1" destOrd="0" presId="urn:microsoft.com/office/officeart/2005/8/layout/hierarchy2"/>
    <dgm:cxn modelId="{0E1B1E22-0784-481B-935C-94125FE188F2}" type="presParOf" srcId="{84191A61-C9CA-4D9F-9793-97034734D429}" destId="{44ED3241-97B6-4C36-9FD3-13CFD565E0B1}" srcOrd="0" destOrd="0" presId="urn:microsoft.com/office/officeart/2005/8/layout/hierarchy2"/>
    <dgm:cxn modelId="{90BE3797-1BBC-4E19-A3D2-E4423335D471}" type="presParOf" srcId="{84191A61-C9CA-4D9F-9793-97034734D429}" destId="{5EAD45CA-285B-498F-80CF-5990D3014451}" srcOrd="1" destOrd="0" presId="urn:microsoft.com/office/officeart/2005/8/layout/hierarchy2"/>
    <dgm:cxn modelId="{2FF44042-1E12-487B-8D58-3C53D8CCE57E}" type="presParOf" srcId="{32038E78-0BB8-4D7F-A447-B5EF6E3A6B60}" destId="{9C859DF3-555F-4867-BC10-0A81225A8F4A}" srcOrd="2" destOrd="0" presId="urn:microsoft.com/office/officeart/2005/8/layout/hierarchy2"/>
    <dgm:cxn modelId="{5A04E700-A945-4DC0-84B3-973881F0982E}" type="presParOf" srcId="{9C859DF3-555F-4867-BC10-0A81225A8F4A}" destId="{E3B484AB-6BD4-46B2-90A0-2B0BA69A502E}" srcOrd="0" destOrd="0" presId="urn:microsoft.com/office/officeart/2005/8/layout/hierarchy2"/>
    <dgm:cxn modelId="{B8FF6F95-69CF-4720-A0AF-B20C60223490}" type="presParOf" srcId="{32038E78-0BB8-4D7F-A447-B5EF6E3A6B60}" destId="{F8F7E276-67FF-4876-8DB9-72542FCE433C}" srcOrd="3" destOrd="0" presId="urn:microsoft.com/office/officeart/2005/8/layout/hierarchy2"/>
    <dgm:cxn modelId="{7C023E54-5FCD-4895-8D71-3E7FD29A6EAC}" type="presParOf" srcId="{F8F7E276-67FF-4876-8DB9-72542FCE433C}" destId="{98014FC4-FCB5-43F0-9C47-6954F4392CA3}" srcOrd="0" destOrd="0" presId="urn:microsoft.com/office/officeart/2005/8/layout/hierarchy2"/>
    <dgm:cxn modelId="{F73FCE65-8662-469A-8014-217D97EA1D70}" type="presParOf" srcId="{F8F7E276-67FF-4876-8DB9-72542FCE433C}" destId="{35E96A44-4CEC-4912-990D-ADC921182843}" srcOrd="1" destOrd="0" presId="urn:microsoft.com/office/officeart/2005/8/layout/hierarchy2"/>
    <dgm:cxn modelId="{68A37A5F-CFB2-4CFA-92A9-2D8BF07C94BB}" type="presParOf" srcId="{32038E78-0BB8-4D7F-A447-B5EF6E3A6B60}" destId="{AE6513DC-5D58-4D29-95AB-AF57DCDAB052}" srcOrd="4" destOrd="0" presId="urn:microsoft.com/office/officeart/2005/8/layout/hierarchy2"/>
    <dgm:cxn modelId="{E4F69D75-982C-4DFE-B3F0-6A13F4341472}" type="presParOf" srcId="{AE6513DC-5D58-4D29-95AB-AF57DCDAB052}" destId="{5E0476D2-B691-45AC-93A3-4E06BB2EDD49}" srcOrd="0" destOrd="0" presId="urn:microsoft.com/office/officeart/2005/8/layout/hierarchy2"/>
    <dgm:cxn modelId="{78349602-C48F-419D-ADBA-2F5141DEDF67}" type="presParOf" srcId="{32038E78-0BB8-4D7F-A447-B5EF6E3A6B60}" destId="{4CF13594-7784-4187-AC71-F60AB33E6AF7}" srcOrd="5" destOrd="0" presId="urn:microsoft.com/office/officeart/2005/8/layout/hierarchy2"/>
    <dgm:cxn modelId="{28B60D3D-C8A3-42A9-86AB-8D58FDBF0A59}" type="presParOf" srcId="{4CF13594-7784-4187-AC71-F60AB33E6AF7}" destId="{DA302504-5876-4651-B913-5774CFCBF376}" srcOrd="0" destOrd="0" presId="urn:microsoft.com/office/officeart/2005/8/layout/hierarchy2"/>
    <dgm:cxn modelId="{0A244724-EAA4-44BC-86D9-F3C22DFEA72F}" type="presParOf" srcId="{4CF13594-7784-4187-AC71-F60AB33E6AF7}" destId="{30716AD7-15DD-4C05-A495-FE07990D42DF}" srcOrd="1" destOrd="0" presId="urn:microsoft.com/office/officeart/2005/8/layout/hierarchy2"/>
    <dgm:cxn modelId="{27BEC527-887F-4ADE-A8C4-F6144A46D7CD}" type="presParOf" srcId="{30716AD7-15DD-4C05-A495-FE07990D42DF}" destId="{321AA517-797D-43C5-931A-58F4A3C178A3}" srcOrd="0" destOrd="0" presId="urn:microsoft.com/office/officeart/2005/8/layout/hierarchy2"/>
    <dgm:cxn modelId="{F62D5E25-268F-4961-A362-B1B6BA38BD83}" type="presParOf" srcId="{321AA517-797D-43C5-931A-58F4A3C178A3}" destId="{2AB5EC2C-B981-46B6-9882-FEA26ECC695C}" srcOrd="0" destOrd="0" presId="urn:microsoft.com/office/officeart/2005/8/layout/hierarchy2"/>
    <dgm:cxn modelId="{B47845AB-152F-44ED-A98B-E3990CC1B3D9}" type="presParOf" srcId="{30716AD7-15DD-4C05-A495-FE07990D42DF}" destId="{07ACDC7A-7966-4E67-BB14-E46104FC3EB1}" srcOrd="1" destOrd="0" presId="urn:microsoft.com/office/officeart/2005/8/layout/hierarchy2"/>
    <dgm:cxn modelId="{1A4BCC19-EC59-407F-A6D7-96A608B3AA12}" type="presParOf" srcId="{07ACDC7A-7966-4E67-BB14-E46104FC3EB1}" destId="{BD24C5B0-6BB3-4984-84E8-2B1038DEB995}" srcOrd="0" destOrd="0" presId="urn:microsoft.com/office/officeart/2005/8/layout/hierarchy2"/>
    <dgm:cxn modelId="{06CF8594-E079-45B0-9D14-D625E73A8278}" type="presParOf" srcId="{07ACDC7A-7966-4E67-BB14-E46104FC3EB1}" destId="{279750C9-1AA4-4421-81A3-A97ADB8D6DC5}" srcOrd="1" destOrd="0" presId="urn:microsoft.com/office/officeart/2005/8/layout/hierarchy2"/>
    <dgm:cxn modelId="{1D7CEAAB-78DE-45D0-B596-79A39EF15379}" type="presParOf" srcId="{30716AD7-15DD-4C05-A495-FE07990D42DF}" destId="{11A68311-D636-452B-9472-9752ED0EE348}" srcOrd="2" destOrd="0" presId="urn:microsoft.com/office/officeart/2005/8/layout/hierarchy2"/>
    <dgm:cxn modelId="{3AE28959-AB03-4B51-BFED-6AEF634875F3}" type="presParOf" srcId="{11A68311-D636-452B-9472-9752ED0EE348}" destId="{39AB9325-192B-4618-88AA-488D3BC3865E}" srcOrd="0" destOrd="0" presId="urn:microsoft.com/office/officeart/2005/8/layout/hierarchy2"/>
    <dgm:cxn modelId="{E3259A0C-AF67-4B23-AF26-815301A93C23}" type="presParOf" srcId="{30716AD7-15DD-4C05-A495-FE07990D42DF}" destId="{0CCB39AF-7AF8-4230-996A-48A1D52BD23D}" srcOrd="3" destOrd="0" presId="urn:microsoft.com/office/officeart/2005/8/layout/hierarchy2"/>
    <dgm:cxn modelId="{E5D7CCC2-2C37-4342-96E1-8990705196B2}" type="presParOf" srcId="{0CCB39AF-7AF8-4230-996A-48A1D52BD23D}" destId="{66188C5E-9025-4253-B13B-44D2F49A6926}" srcOrd="0" destOrd="0" presId="urn:microsoft.com/office/officeart/2005/8/layout/hierarchy2"/>
    <dgm:cxn modelId="{C44C2BA9-C399-4FBE-8D3D-53B891F454C7}" type="presParOf" srcId="{0CCB39AF-7AF8-4230-996A-48A1D52BD23D}" destId="{6BB3F1A6-8E66-4C04-94B5-6EBDFFC108D7}" srcOrd="1" destOrd="0" presId="urn:microsoft.com/office/officeart/2005/8/layout/hierarchy2"/>
    <dgm:cxn modelId="{95BE7765-2CD4-4AC8-932D-02A752073E8E}" type="presParOf" srcId="{30716AD7-15DD-4C05-A495-FE07990D42DF}" destId="{E08B0598-F227-4928-A2C5-973D98C75038}" srcOrd="4" destOrd="0" presId="urn:microsoft.com/office/officeart/2005/8/layout/hierarchy2"/>
    <dgm:cxn modelId="{A14EB7E8-5393-456E-BB55-C350BF1FFA71}" type="presParOf" srcId="{E08B0598-F227-4928-A2C5-973D98C75038}" destId="{4B0DFD21-D9D0-4868-8835-55F1965DABAC}" srcOrd="0" destOrd="0" presId="urn:microsoft.com/office/officeart/2005/8/layout/hierarchy2"/>
    <dgm:cxn modelId="{82D2A8B3-5CA0-4A4B-8549-3A1193082EE2}" type="presParOf" srcId="{30716AD7-15DD-4C05-A495-FE07990D42DF}" destId="{671C39BB-C4B2-4977-BC62-9702AAC346D3}" srcOrd="5" destOrd="0" presId="urn:microsoft.com/office/officeart/2005/8/layout/hierarchy2"/>
    <dgm:cxn modelId="{1B13D7B4-C86B-4E49-9EC3-8C8787325340}" type="presParOf" srcId="{671C39BB-C4B2-4977-BC62-9702AAC346D3}" destId="{A2D28B08-988D-4769-8602-582D629E8614}" srcOrd="0" destOrd="0" presId="urn:microsoft.com/office/officeart/2005/8/layout/hierarchy2"/>
    <dgm:cxn modelId="{77B49870-934B-4CD4-94A2-70D72466B6E8}" type="presParOf" srcId="{671C39BB-C4B2-4977-BC62-9702AAC346D3}" destId="{2562550D-E76C-4F29-9278-BFCCA11D98DC}" srcOrd="1" destOrd="0" presId="urn:microsoft.com/office/officeart/2005/8/layout/hierarchy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7D4AFBD-383A-44B9-9328-0346219DBD84}" type="doc">
      <dgm:prSet loTypeId="urn:microsoft.com/office/officeart/2005/8/layout/process4" loCatId="list" qsTypeId="urn:microsoft.com/office/officeart/2005/8/quickstyle/simple1" qsCatId="simple" csTypeId="urn:microsoft.com/office/officeart/2005/8/colors/accent0_1" csCatId="mainScheme" phldr="1"/>
      <dgm:spPr/>
      <dgm:t>
        <a:bodyPr/>
        <a:lstStyle/>
        <a:p>
          <a:endParaRPr lang="en-US"/>
        </a:p>
      </dgm:t>
    </dgm:pt>
    <dgm:pt modelId="{F8AA3E7D-5B5F-4F73-A568-51BFB626F742}">
      <dgm:prSet phldrT="[Text]"/>
      <dgm:spPr>
        <a:solidFill>
          <a:srgbClr val="00B0F0"/>
        </a:solidFill>
        <a:ln>
          <a:noFill/>
        </a:ln>
      </dgm:spPr>
      <dgm:t>
        <a:bodyPr/>
        <a:lstStyle/>
        <a:p>
          <a:r>
            <a:rPr lang="en-US" dirty="0" smtClean="0">
              <a:solidFill>
                <a:schemeClr val="bg1"/>
              </a:solidFill>
            </a:rPr>
            <a:t>Build your API</a:t>
          </a:r>
          <a:endParaRPr lang="en-US" dirty="0">
            <a:solidFill>
              <a:schemeClr val="bg1"/>
            </a:solidFill>
          </a:endParaRPr>
        </a:p>
      </dgm:t>
    </dgm:pt>
    <dgm:pt modelId="{4992FD2D-4608-4E05-84DD-C97F07F6A001}" type="parTrans" cxnId="{25EC3FDE-AF61-4697-87D0-0313D30E5AE3}">
      <dgm:prSet/>
      <dgm:spPr/>
      <dgm:t>
        <a:bodyPr/>
        <a:lstStyle/>
        <a:p>
          <a:endParaRPr lang="en-US"/>
        </a:p>
      </dgm:t>
    </dgm:pt>
    <dgm:pt modelId="{0561374F-CBA2-430B-8EBA-638DA1001FCD}" type="sibTrans" cxnId="{25EC3FDE-AF61-4697-87D0-0313D30E5AE3}">
      <dgm:prSet/>
      <dgm:spPr/>
      <dgm:t>
        <a:bodyPr/>
        <a:lstStyle/>
        <a:p>
          <a:endParaRPr lang="en-US"/>
        </a:p>
      </dgm:t>
    </dgm:pt>
    <dgm:pt modelId="{F74E2776-067E-422A-8763-5CA852527945}">
      <dgm:prSet phldrT="[Text]"/>
      <dgm:spPr>
        <a:solidFill>
          <a:srgbClr val="00B0F0"/>
        </a:solidFill>
        <a:ln>
          <a:noFill/>
        </a:ln>
      </dgm:spPr>
      <dgm:t>
        <a:bodyPr/>
        <a:lstStyle/>
        <a:p>
          <a:r>
            <a:rPr lang="en-US" dirty="0" smtClean="0">
              <a:solidFill>
                <a:schemeClr val="bg1"/>
              </a:solidFill>
            </a:rPr>
            <a:t>Consume APIs</a:t>
          </a:r>
          <a:endParaRPr lang="en-US" dirty="0">
            <a:solidFill>
              <a:schemeClr val="bg1"/>
            </a:solidFill>
          </a:endParaRPr>
        </a:p>
      </dgm:t>
    </dgm:pt>
    <dgm:pt modelId="{825DCCCA-CFB7-4EDE-9AA2-4C41FFF80CC4}" type="parTrans" cxnId="{85EB39B5-1A1D-4E25-B80B-39644018B389}">
      <dgm:prSet/>
      <dgm:spPr/>
      <dgm:t>
        <a:bodyPr/>
        <a:lstStyle/>
        <a:p>
          <a:endParaRPr lang="en-US"/>
        </a:p>
      </dgm:t>
    </dgm:pt>
    <dgm:pt modelId="{8A354D60-D514-48A1-9506-5A9E726812AD}" type="sibTrans" cxnId="{85EB39B5-1A1D-4E25-B80B-39644018B389}">
      <dgm:prSet/>
      <dgm:spPr/>
      <dgm:t>
        <a:bodyPr/>
        <a:lstStyle/>
        <a:p>
          <a:endParaRPr lang="en-US"/>
        </a:p>
      </dgm:t>
    </dgm:pt>
    <dgm:pt modelId="{9CFB04C8-B71F-40E7-816C-19BCE7E33309}">
      <dgm:prSet phldrT="[Text]"/>
      <dgm:spPr>
        <a:solidFill>
          <a:schemeClr val="bg1">
            <a:alpha val="90000"/>
          </a:schemeClr>
        </a:solidFill>
      </dgm:spPr>
      <dgm:t>
        <a:bodyPr/>
        <a:lstStyle/>
        <a:p>
          <a:r>
            <a:rPr lang="en-US" dirty="0" smtClean="0">
              <a:solidFill>
                <a:schemeClr val="tx2"/>
              </a:solidFill>
            </a:rPr>
            <a:t>Web Apps++: Bring you API as is in your language of choice</a:t>
          </a:r>
          <a:endParaRPr lang="en-US" dirty="0">
            <a:solidFill>
              <a:schemeClr val="tx2"/>
            </a:solidFill>
          </a:endParaRPr>
        </a:p>
      </dgm:t>
    </dgm:pt>
    <dgm:pt modelId="{6A18E3E0-BE78-4D66-8CD2-17898B652071}" type="parTrans" cxnId="{77EB9980-E192-48BE-9D4E-73858EA301C4}">
      <dgm:prSet/>
      <dgm:spPr/>
      <dgm:t>
        <a:bodyPr/>
        <a:lstStyle/>
        <a:p>
          <a:endParaRPr lang="en-US"/>
        </a:p>
      </dgm:t>
    </dgm:pt>
    <dgm:pt modelId="{20EBA9E9-1336-4C2A-93B5-69246B046AF7}" type="sibTrans" cxnId="{77EB9980-E192-48BE-9D4E-73858EA301C4}">
      <dgm:prSet/>
      <dgm:spPr/>
      <dgm:t>
        <a:bodyPr/>
        <a:lstStyle/>
        <a:p>
          <a:endParaRPr lang="en-US"/>
        </a:p>
      </dgm:t>
    </dgm:pt>
    <dgm:pt modelId="{5F884BF7-5910-4AB3-AB84-17A31F873E32}">
      <dgm:prSet phldrT="[Text]"/>
      <dgm:spPr>
        <a:solidFill>
          <a:schemeClr val="bg1">
            <a:alpha val="90000"/>
          </a:schemeClr>
        </a:solidFill>
      </dgm:spPr>
      <dgm:t>
        <a:bodyPr/>
        <a:lstStyle/>
        <a:p>
          <a:endParaRPr lang="en-US" dirty="0">
            <a:solidFill>
              <a:schemeClr val="tx2"/>
            </a:solidFill>
          </a:endParaRPr>
        </a:p>
      </dgm:t>
    </dgm:pt>
    <dgm:pt modelId="{639809D6-75A9-4612-A0BD-F2A10AA4CB3B}" type="parTrans" cxnId="{87B49F80-677A-4AB4-8513-15A40824D50B}">
      <dgm:prSet/>
      <dgm:spPr/>
      <dgm:t>
        <a:bodyPr/>
        <a:lstStyle/>
        <a:p>
          <a:endParaRPr lang="en-US"/>
        </a:p>
      </dgm:t>
    </dgm:pt>
    <dgm:pt modelId="{AB14BE4F-662B-47FA-932A-C2154133533B}" type="sibTrans" cxnId="{87B49F80-677A-4AB4-8513-15A40824D50B}">
      <dgm:prSet/>
      <dgm:spPr/>
      <dgm:t>
        <a:bodyPr/>
        <a:lstStyle/>
        <a:p>
          <a:endParaRPr lang="en-US"/>
        </a:p>
      </dgm:t>
    </dgm:pt>
    <dgm:pt modelId="{2DF549C7-D4B7-47F3-9230-E5323612207D}">
      <dgm:prSet phldrT="[Text]"/>
      <dgm:spPr>
        <a:solidFill>
          <a:schemeClr val="bg1">
            <a:alpha val="90000"/>
          </a:schemeClr>
        </a:solidFill>
      </dgm:spPr>
      <dgm:t>
        <a:bodyPr/>
        <a:lstStyle/>
        <a:p>
          <a:r>
            <a:rPr lang="en-US" dirty="0" smtClean="0">
              <a:solidFill>
                <a:schemeClr val="tx2"/>
              </a:solidFill>
            </a:rPr>
            <a:t>API discovery</a:t>
          </a:r>
          <a:endParaRPr lang="en-US" dirty="0">
            <a:solidFill>
              <a:schemeClr val="tx2"/>
            </a:solidFill>
          </a:endParaRPr>
        </a:p>
      </dgm:t>
    </dgm:pt>
    <dgm:pt modelId="{81FCAFBE-D9B2-48E4-8315-73F97542D42E}" type="sibTrans" cxnId="{6635276A-70D5-42F3-8703-F437618B00FB}">
      <dgm:prSet/>
      <dgm:spPr/>
      <dgm:t>
        <a:bodyPr/>
        <a:lstStyle/>
        <a:p>
          <a:endParaRPr lang="en-US"/>
        </a:p>
      </dgm:t>
    </dgm:pt>
    <dgm:pt modelId="{B6E165B4-C4E9-4A5D-937C-7378A448A8AF}" type="parTrans" cxnId="{6635276A-70D5-42F3-8703-F437618B00FB}">
      <dgm:prSet/>
      <dgm:spPr/>
      <dgm:t>
        <a:bodyPr/>
        <a:lstStyle/>
        <a:p>
          <a:endParaRPr lang="en-US"/>
        </a:p>
      </dgm:t>
    </dgm:pt>
    <dgm:pt modelId="{BF12C7F7-78E3-4BE3-9FDE-83B91518F044}">
      <dgm:prSet phldrT="[Text]"/>
      <dgm:spPr>
        <a:solidFill>
          <a:schemeClr val="bg1">
            <a:alpha val="90000"/>
          </a:schemeClr>
        </a:solidFill>
      </dgm:spPr>
      <dgm:t>
        <a:bodyPr/>
        <a:lstStyle/>
        <a:p>
          <a:r>
            <a:rPr lang="en-US" dirty="0" smtClean="0">
              <a:solidFill>
                <a:schemeClr val="tx2"/>
              </a:solidFill>
            </a:rPr>
            <a:t>SDK generation</a:t>
          </a:r>
          <a:endParaRPr lang="en-US" dirty="0">
            <a:solidFill>
              <a:schemeClr val="tx2"/>
            </a:solidFill>
          </a:endParaRPr>
        </a:p>
      </dgm:t>
    </dgm:pt>
    <dgm:pt modelId="{7CF7B45F-0F22-4F53-87B9-A135DE2B2CBF}" type="sibTrans" cxnId="{ECFA5B51-9403-48A3-89D7-91B5E8EA99EB}">
      <dgm:prSet/>
      <dgm:spPr/>
      <dgm:t>
        <a:bodyPr/>
        <a:lstStyle/>
        <a:p>
          <a:endParaRPr lang="en-US"/>
        </a:p>
      </dgm:t>
    </dgm:pt>
    <dgm:pt modelId="{D748152B-B876-4477-A4A2-86EA60E94644}" type="parTrans" cxnId="{ECFA5B51-9403-48A3-89D7-91B5E8EA99EB}">
      <dgm:prSet/>
      <dgm:spPr/>
      <dgm:t>
        <a:bodyPr/>
        <a:lstStyle/>
        <a:p>
          <a:endParaRPr lang="en-US"/>
        </a:p>
      </dgm:t>
    </dgm:pt>
    <dgm:pt modelId="{358A2C04-CFFA-422B-82C3-C1355535BEBD}">
      <dgm:prSet phldrT="[Text]"/>
      <dgm:spPr>
        <a:solidFill>
          <a:schemeClr val="bg1">
            <a:alpha val="90000"/>
          </a:schemeClr>
        </a:solidFill>
      </dgm:spPr>
      <dgm:t>
        <a:bodyPr/>
        <a:lstStyle/>
        <a:p>
          <a:r>
            <a:rPr lang="en-US" dirty="0" smtClean="0">
              <a:solidFill>
                <a:schemeClr val="tx2"/>
              </a:solidFill>
            </a:rPr>
            <a:t>SSO, </a:t>
          </a:r>
          <a:br>
            <a:rPr lang="en-US" dirty="0" smtClean="0">
              <a:solidFill>
                <a:schemeClr val="tx2"/>
              </a:solidFill>
            </a:rPr>
          </a:br>
          <a:r>
            <a:rPr lang="en-US" dirty="0" smtClean="0">
              <a:solidFill>
                <a:schemeClr val="tx2"/>
              </a:solidFill>
            </a:rPr>
            <a:t>handled by server</a:t>
          </a:r>
          <a:endParaRPr lang="en-US" dirty="0">
            <a:solidFill>
              <a:schemeClr val="tx2"/>
            </a:solidFill>
          </a:endParaRPr>
        </a:p>
      </dgm:t>
    </dgm:pt>
    <dgm:pt modelId="{D2A339EC-53DE-47E3-B442-6EC5DDE6CBC1}" type="sibTrans" cxnId="{C5EAE7B4-52F5-4CC2-A21F-B3CA41AA256A}">
      <dgm:prSet/>
      <dgm:spPr/>
      <dgm:t>
        <a:bodyPr/>
        <a:lstStyle/>
        <a:p>
          <a:endParaRPr lang="en-US"/>
        </a:p>
      </dgm:t>
    </dgm:pt>
    <dgm:pt modelId="{4E1FB5AE-0E53-45CA-8819-EDBC37C03024}" type="parTrans" cxnId="{C5EAE7B4-52F5-4CC2-A21F-B3CA41AA256A}">
      <dgm:prSet/>
      <dgm:spPr/>
      <dgm:t>
        <a:bodyPr/>
        <a:lstStyle/>
        <a:p>
          <a:endParaRPr lang="en-US"/>
        </a:p>
      </dgm:t>
    </dgm:pt>
    <dgm:pt modelId="{D9C417D1-C2F2-4F5C-B3B0-0300DBE974F2}">
      <dgm:prSet phldrT="[Text]"/>
      <dgm:spPr>
        <a:solidFill>
          <a:schemeClr val="bg1">
            <a:alpha val="90000"/>
          </a:schemeClr>
        </a:solidFill>
      </dgm:spPr>
      <dgm:t>
        <a:bodyPr/>
        <a:lstStyle/>
        <a:p>
          <a:r>
            <a:rPr lang="en-US" dirty="0" smtClean="0">
              <a:solidFill>
                <a:schemeClr val="tx2"/>
              </a:solidFill>
            </a:rPr>
            <a:t>Authentication, </a:t>
          </a:r>
          <a:br>
            <a:rPr lang="en-US" dirty="0" smtClean="0">
              <a:solidFill>
                <a:schemeClr val="tx2"/>
              </a:solidFill>
            </a:rPr>
          </a:br>
          <a:r>
            <a:rPr lang="en-US" dirty="0" smtClean="0">
              <a:solidFill>
                <a:schemeClr val="tx2"/>
              </a:solidFill>
            </a:rPr>
            <a:t>built-in to mobile and web SDKs</a:t>
          </a:r>
          <a:endParaRPr lang="en-US" dirty="0">
            <a:solidFill>
              <a:schemeClr val="tx2"/>
            </a:solidFill>
          </a:endParaRPr>
        </a:p>
      </dgm:t>
    </dgm:pt>
    <dgm:pt modelId="{51C9CC89-42DD-46F4-BCF4-C472324217CE}" type="sibTrans" cxnId="{BD28D745-5BAC-4773-AA83-72B2E703ADEA}">
      <dgm:prSet/>
      <dgm:spPr/>
      <dgm:t>
        <a:bodyPr/>
        <a:lstStyle/>
        <a:p>
          <a:endParaRPr lang="en-US"/>
        </a:p>
      </dgm:t>
    </dgm:pt>
    <dgm:pt modelId="{737E9D5A-4E13-49E1-B0AC-C5A60D88B960}" type="parTrans" cxnId="{BD28D745-5BAC-4773-AA83-72B2E703ADEA}">
      <dgm:prSet/>
      <dgm:spPr/>
      <dgm:t>
        <a:bodyPr/>
        <a:lstStyle/>
        <a:p>
          <a:endParaRPr lang="en-US"/>
        </a:p>
      </dgm:t>
    </dgm:pt>
    <dgm:pt modelId="{C05CA915-7EEA-462D-B900-6DEDFFF68710}">
      <dgm:prSet phldrT="[Text]"/>
      <dgm:spPr>
        <a:solidFill>
          <a:schemeClr val="bg1">
            <a:alpha val="90000"/>
          </a:schemeClr>
        </a:solidFill>
      </dgm:spPr>
      <dgm:t>
        <a:bodyPr/>
        <a:lstStyle/>
        <a:p>
          <a:r>
            <a:rPr lang="en-US" dirty="0" smtClean="0">
              <a:solidFill>
                <a:schemeClr val="tx2"/>
              </a:solidFill>
            </a:rPr>
            <a:t>Expose enterprise APIs</a:t>
          </a:r>
          <a:endParaRPr lang="en-US" dirty="0">
            <a:solidFill>
              <a:schemeClr val="tx2"/>
            </a:solidFill>
          </a:endParaRPr>
        </a:p>
      </dgm:t>
    </dgm:pt>
    <dgm:pt modelId="{F486F0F4-9810-4712-87E1-8C1FBB7DBA21}" type="sibTrans" cxnId="{D25A75A2-82E5-472D-AE16-C36340669577}">
      <dgm:prSet/>
      <dgm:spPr/>
      <dgm:t>
        <a:bodyPr/>
        <a:lstStyle/>
        <a:p>
          <a:endParaRPr lang="en-US"/>
        </a:p>
      </dgm:t>
    </dgm:pt>
    <dgm:pt modelId="{953989D8-735D-4C96-867B-2B20CDFFF62E}" type="parTrans" cxnId="{D25A75A2-82E5-472D-AE16-C36340669577}">
      <dgm:prSet/>
      <dgm:spPr/>
      <dgm:t>
        <a:bodyPr/>
        <a:lstStyle/>
        <a:p>
          <a:endParaRPr lang="en-US"/>
        </a:p>
      </dgm:t>
    </dgm:pt>
    <dgm:pt modelId="{51F79391-9481-42AF-AFAA-CB15BDF2B2D3}">
      <dgm:prSet phldrT="[Text]"/>
      <dgm:spPr>
        <a:solidFill>
          <a:schemeClr val="bg1">
            <a:alpha val="90000"/>
          </a:schemeClr>
        </a:solidFill>
      </dgm:spPr>
      <dgm:t>
        <a:bodyPr/>
        <a:lstStyle/>
        <a:p>
          <a:r>
            <a:rPr lang="en-US" dirty="0" smtClean="0">
              <a:solidFill>
                <a:schemeClr val="tx2"/>
              </a:solidFill>
            </a:rPr>
            <a:t>Microservice style</a:t>
          </a:r>
          <a:endParaRPr lang="en-US" dirty="0">
            <a:solidFill>
              <a:schemeClr val="tx2"/>
            </a:solidFill>
          </a:endParaRPr>
        </a:p>
      </dgm:t>
    </dgm:pt>
    <dgm:pt modelId="{682CA281-964F-4978-A6A1-28A38B43C78F}" type="sibTrans" cxnId="{C9ED7918-0D83-4523-9C00-0A03431F4999}">
      <dgm:prSet/>
      <dgm:spPr/>
      <dgm:t>
        <a:bodyPr/>
        <a:lstStyle/>
        <a:p>
          <a:endParaRPr lang="en-US"/>
        </a:p>
      </dgm:t>
    </dgm:pt>
    <dgm:pt modelId="{0C675186-FA1E-47A3-9EEB-86944CF54F4F}" type="parTrans" cxnId="{C9ED7918-0D83-4523-9C00-0A03431F4999}">
      <dgm:prSet/>
      <dgm:spPr/>
      <dgm:t>
        <a:bodyPr/>
        <a:lstStyle/>
        <a:p>
          <a:endParaRPr lang="en-US"/>
        </a:p>
      </dgm:t>
    </dgm:pt>
    <dgm:pt modelId="{2605697A-D97F-4AC2-9915-9622D7008AEF}">
      <dgm:prSet phldrT="[Text]"/>
      <dgm:spPr>
        <a:solidFill>
          <a:schemeClr val="bg1">
            <a:alpha val="90000"/>
          </a:schemeClr>
        </a:solidFill>
      </dgm:spPr>
      <dgm:t>
        <a:bodyPr/>
        <a:lstStyle/>
        <a:p>
          <a:r>
            <a:rPr lang="en-US" dirty="0" smtClean="0">
              <a:solidFill>
                <a:schemeClr val="tx2"/>
              </a:solidFill>
            </a:rPr>
            <a:t>Metadata contract</a:t>
          </a:r>
          <a:endParaRPr lang="en-US" dirty="0">
            <a:solidFill>
              <a:schemeClr val="tx2"/>
            </a:solidFill>
          </a:endParaRPr>
        </a:p>
      </dgm:t>
    </dgm:pt>
    <dgm:pt modelId="{1EA87D01-52EE-49FD-A6C2-403810282C25}" type="sibTrans" cxnId="{4F8E3DD2-CB44-47B8-A535-87116EF665FE}">
      <dgm:prSet/>
      <dgm:spPr/>
      <dgm:t>
        <a:bodyPr/>
        <a:lstStyle/>
        <a:p>
          <a:endParaRPr lang="en-US"/>
        </a:p>
      </dgm:t>
    </dgm:pt>
    <dgm:pt modelId="{9AEDFF71-83C9-4206-9639-A9036FBEFD7F}" type="parTrans" cxnId="{4F8E3DD2-CB44-47B8-A535-87116EF665FE}">
      <dgm:prSet/>
      <dgm:spPr/>
      <dgm:t>
        <a:bodyPr/>
        <a:lstStyle/>
        <a:p>
          <a:endParaRPr lang="en-US"/>
        </a:p>
      </dgm:t>
    </dgm:pt>
    <dgm:pt modelId="{AE0168C8-C913-4FEF-8985-0F87B25BB73F}">
      <dgm:prSet phldrT="[Text]"/>
      <dgm:spPr>
        <a:solidFill>
          <a:schemeClr val="bg1">
            <a:alpha val="90000"/>
          </a:schemeClr>
        </a:solidFill>
      </dgm:spPr>
      <dgm:t>
        <a:bodyPr/>
        <a:lstStyle/>
        <a:p>
          <a:r>
            <a:rPr lang="en-US" dirty="0" smtClean="0">
              <a:solidFill>
                <a:schemeClr val="tx2"/>
              </a:solidFill>
            </a:rPr>
            <a:t>SSO</a:t>
          </a:r>
          <a:endParaRPr lang="en-US" dirty="0">
            <a:solidFill>
              <a:schemeClr val="tx2"/>
            </a:solidFill>
          </a:endParaRPr>
        </a:p>
      </dgm:t>
    </dgm:pt>
    <dgm:pt modelId="{A2BF9D54-88B1-4990-8674-4410DE9B9834}" type="sibTrans" cxnId="{9014F561-6EBF-41E2-AA9B-797DD717E0FE}">
      <dgm:prSet/>
      <dgm:spPr/>
      <dgm:t>
        <a:bodyPr/>
        <a:lstStyle/>
        <a:p>
          <a:endParaRPr lang="en-US"/>
        </a:p>
      </dgm:t>
    </dgm:pt>
    <dgm:pt modelId="{ED7A08CA-E844-4901-95B0-B3A4DE435D9E}" type="parTrans" cxnId="{9014F561-6EBF-41E2-AA9B-797DD717E0FE}">
      <dgm:prSet/>
      <dgm:spPr/>
      <dgm:t>
        <a:bodyPr/>
        <a:lstStyle/>
        <a:p>
          <a:endParaRPr lang="en-US"/>
        </a:p>
      </dgm:t>
    </dgm:pt>
    <dgm:pt modelId="{77D101C8-DF59-4CE1-BB2A-2F5671728022}">
      <dgm:prSet phldrT="[Text]"/>
      <dgm:spPr>
        <a:solidFill>
          <a:schemeClr val="bg1">
            <a:alpha val="90000"/>
          </a:schemeClr>
        </a:solidFill>
      </dgm:spPr>
      <dgm:t>
        <a:bodyPr/>
        <a:lstStyle/>
        <a:p>
          <a:r>
            <a:rPr lang="en-US" dirty="0" smtClean="0">
              <a:solidFill>
                <a:schemeClr val="tx2"/>
              </a:solidFill>
            </a:rPr>
            <a:t>Simple access control</a:t>
          </a:r>
          <a:endParaRPr lang="en-US" dirty="0">
            <a:solidFill>
              <a:schemeClr val="tx2"/>
            </a:solidFill>
          </a:endParaRPr>
        </a:p>
      </dgm:t>
    </dgm:pt>
    <dgm:pt modelId="{E013F997-A5E4-474E-BB5E-7E0DD0AFD1C0}" type="sibTrans" cxnId="{B383B796-07B7-4318-A93B-FC7A0BFB4454}">
      <dgm:prSet/>
      <dgm:spPr/>
      <dgm:t>
        <a:bodyPr/>
        <a:lstStyle/>
        <a:p>
          <a:endParaRPr lang="en-US"/>
        </a:p>
      </dgm:t>
    </dgm:pt>
    <dgm:pt modelId="{FF21E83F-616D-44F7-A410-E1E221667387}" type="parTrans" cxnId="{B383B796-07B7-4318-A93B-FC7A0BFB4454}">
      <dgm:prSet/>
      <dgm:spPr/>
      <dgm:t>
        <a:bodyPr/>
        <a:lstStyle/>
        <a:p>
          <a:endParaRPr lang="en-US"/>
        </a:p>
      </dgm:t>
    </dgm:pt>
    <dgm:pt modelId="{7FA9C005-8514-48A5-B9FE-3E6D8B6FC0FB}">
      <dgm:prSet phldrT="[Text]"/>
      <dgm:spPr>
        <a:solidFill>
          <a:schemeClr val="bg1">
            <a:alpha val="90000"/>
          </a:schemeClr>
        </a:solidFill>
      </dgm:spPr>
      <dgm:t>
        <a:bodyPr/>
        <a:lstStyle/>
        <a:p>
          <a:r>
            <a:rPr lang="en-US" dirty="0" smtClean="0">
              <a:solidFill>
                <a:schemeClr val="tx2"/>
              </a:solidFill>
            </a:rPr>
            <a:t>Gallery – public &amp; organization</a:t>
          </a:r>
          <a:endParaRPr lang="en-US" dirty="0">
            <a:solidFill>
              <a:schemeClr val="tx2"/>
            </a:solidFill>
          </a:endParaRPr>
        </a:p>
      </dgm:t>
    </dgm:pt>
    <dgm:pt modelId="{E4A6332C-F0F6-4C84-9F39-17657CBAD55A}" type="parTrans" cxnId="{7E758954-708B-4C46-8751-83137BEDCEF3}">
      <dgm:prSet/>
      <dgm:spPr/>
      <dgm:t>
        <a:bodyPr/>
        <a:lstStyle/>
        <a:p>
          <a:endParaRPr lang="en-US"/>
        </a:p>
      </dgm:t>
    </dgm:pt>
    <dgm:pt modelId="{57679674-FF56-466A-ACFD-7E6A76679BB0}" type="sibTrans" cxnId="{7E758954-708B-4C46-8751-83137BEDCEF3}">
      <dgm:prSet/>
      <dgm:spPr/>
      <dgm:t>
        <a:bodyPr/>
        <a:lstStyle/>
        <a:p>
          <a:endParaRPr lang="en-US"/>
        </a:p>
      </dgm:t>
    </dgm:pt>
    <dgm:pt modelId="{75604E76-CB61-4631-A17A-FFE91DF4ADF7}" type="pres">
      <dgm:prSet presAssocID="{57D4AFBD-383A-44B9-9328-0346219DBD84}" presName="Name0" presStyleCnt="0">
        <dgm:presLayoutVars>
          <dgm:dir/>
          <dgm:animLvl val="lvl"/>
          <dgm:resizeHandles val="exact"/>
        </dgm:presLayoutVars>
      </dgm:prSet>
      <dgm:spPr/>
      <dgm:t>
        <a:bodyPr/>
        <a:lstStyle/>
        <a:p>
          <a:endParaRPr lang="en-US"/>
        </a:p>
      </dgm:t>
    </dgm:pt>
    <dgm:pt modelId="{A245EC50-95E2-488C-90FD-DB38C2709394}" type="pres">
      <dgm:prSet presAssocID="{F74E2776-067E-422A-8763-5CA852527945}" presName="boxAndChildren" presStyleCnt="0"/>
      <dgm:spPr/>
    </dgm:pt>
    <dgm:pt modelId="{0FC8E090-D0B8-4BA6-813E-6855EE5C0CC5}" type="pres">
      <dgm:prSet presAssocID="{F74E2776-067E-422A-8763-5CA852527945}" presName="parentTextBox" presStyleLbl="node1" presStyleIdx="0" presStyleCnt="2"/>
      <dgm:spPr/>
      <dgm:t>
        <a:bodyPr/>
        <a:lstStyle/>
        <a:p>
          <a:endParaRPr lang="en-US"/>
        </a:p>
      </dgm:t>
    </dgm:pt>
    <dgm:pt modelId="{323D6171-DFCA-4E68-BF67-69DD5615B276}" type="pres">
      <dgm:prSet presAssocID="{F74E2776-067E-422A-8763-5CA852527945}" presName="entireBox" presStyleLbl="node1" presStyleIdx="0" presStyleCnt="2"/>
      <dgm:spPr/>
      <dgm:t>
        <a:bodyPr/>
        <a:lstStyle/>
        <a:p>
          <a:endParaRPr lang="en-US"/>
        </a:p>
      </dgm:t>
    </dgm:pt>
    <dgm:pt modelId="{36B8DD4C-7A25-4BFD-B12F-858784C28871}" type="pres">
      <dgm:prSet presAssocID="{F74E2776-067E-422A-8763-5CA852527945}" presName="descendantBox" presStyleCnt="0"/>
      <dgm:spPr/>
    </dgm:pt>
    <dgm:pt modelId="{5A7AA05D-4F40-434C-B68B-FF6A733128B6}" type="pres">
      <dgm:prSet presAssocID="{5F884BF7-5910-4AB3-AB84-17A31F873E32}" presName="childTextBox" presStyleLbl="fgAccFollowNode1" presStyleIdx="0" presStyleCnt="12">
        <dgm:presLayoutVars>
          <dgm:bulletEnabled val="1"/>
        </dgm:presLayoutVars>
      </dgm:prSet>
      <dgm:spPr/>
      <dgm:t>
        <a:bodyPr/>
        <a:lstStyle/>
        <a:p>
          <a:endParaRPr lang="en-US"/>
        </a:p>
      </dgm:t>
    </dgm:pt>
    <dgm:pt modelId="{4994D192-CC7F-4FB7-9B52-B9676A9B2F1F}" type="pres">
      <dgm:prSet presAssocID="{D9C417D1-C2F2-4F5C-B3B0-0300DBE974F2}" presName="childTextBox" presStyleLbl="fgAccFollowNode1" presStyleIdx="1" presStyleCnt="12">
        <dgm:presLayoutVars>
          <dgm:bulletEnabled val="1"/>
        </dgm:presLayoutVars>
      </dgm:prSet>
      <dgm:spPr/>
      <dgm:t>
        <a:bodyPr/>
        <a:lstStyle/>
        <a:p>
          <a:endParaRPr lang="en-US"/>
        </a:p>
      </dgm:t>
    </dgm:pt>
    <dgm:pt modelId="{32176689-65CC-467F-B1F4-4E11A6B26544}" type="pres">
      <dgm:prSet presAssocID="{358A2C04-CFFA-422B-82C3-C1355535BEBD}" presName="childTextBox" presStyleLbl="fgAccFollowNode1" presStyleIdx="2" presStyleCnt="12">
        <dgm:presLayoutVars>
          <dgm:bulletEnabled val="1"/>
        </dgm:presLayoutVars>
      </dgm:prSet>
      <dgm:spPr/>
      <dgm:t>
        <a:bodyPr/>
        <a:lstStyle/>
        <a:p>
          <a:endParaRPr lang="en-US"/>
        </a:p>
      </dgm:t>
    </dgm:pt>
    <dgm:pt modelId="{49D70D65-6EFB-459F-9661-BFCD6EAF256D}" type="pres">
      <dgm:prSet presAssocID="{BF12C7F7-78E3-4BE3-9FDE-83B91518F044}" presName="childTextBox" presStyleLbl="fgAccFollowNode1" presStyleIdx="3" presStyleCnt="12">
        <dgm:presLayoutVars>
          <dgm:bulletEnabled val="1"/>
        </dgm:presLayoutVars>
      </dgm:prSet>
      <dgm:spPr/>
      <dgm:t>
        <a:bodyPr/>
        <a:lstStyle/>
        <a:p>
          <a:endParaRPr lang="en-US"/>
        </a:p>
      </dgm:t>
    </dgm:pt>
    <dgm:pt modelId="{0F640987-C507-4A4B-A4B0-23CDEB1EF320}" type="pres">
      <dgm:prSet presAssocID="{2DF549C7-D4B7-47F3-9230-E5323612207D}" presName="childTextBox" presStyleLbl="fgAccFollowNode1" presStyleIdx="4" presStyleCnt="12">
        <dgm:presLayoutVars>
          <dgm:bulletEnabled val="1"/>
        </dgm:presLayoutVars>
      </dgm:prSet>
      <dgm:spPr/>
      <dgm:t>
        <a:bodyPr/>
        <a:lstStyle/>
        <a:p>
          <a:endParaRPr lang="en-US"/>
        </a:p>
      </dgm:t>
    </dgm:pt>
    <dgm:pt modelId="{135934B4-1168-42EA-833A-BC051B1F446E}" type="pres">
      <dgm:prSet presAssocID="{7FA9C005-8514-48A5-B9FE-3E6D8B6FC0FB}" presName="childTextBox" presStyleLbl="fgAccFollowNode1" presStyleIdx="5" presStyleCnt="12">
        <dgm:presLayoutVars>
          <dgm:bulletEnabled val="1"/>
        </dgm:presLayoutVars>
      </dgm:prSet>
      <dgm:spPr/>
      <dgm:t>
        <a:bodyPr/>
        <a:lstStyle/>
        <a:p>
          <a:endParaRPr lang="en-US"/>
        </a:p>
      </dgm:t>
    </dgm:pt>
    <dgm:pt modelId="{47FBD389-10A2-4248-B080-BC91C1B48CB1}" type="pres">
      <dgm:prSet presAssocID="{0561374F-CBA2-430B-8EBA-638DA1001FCD}" presName="sp" presStyleCnt="0"/>
      <dgm:spPr/>
    </dgm:pt>
    <dgm:pt modelId="{BAEB28C7-D9A1-4A13-93DE-C9C3AD6EDF47}" type="pres">
      <dgm:prSet presAssocID="{F8AA3E7D-5B5F-4F73-A568-51BFB626F742}" presName="arrowAndChildren" presStyleCnt="0"/>
      <dgm:spPr/>
    </dgm:pt>
    <dgm:pt modelId="{9C856397-47E4-4F83-BFF6-A19335FF21F3}" type="pres">
      <dgm:prSet presAssocID="{F8AA3E7D-5B5F-4F73-A568-51BFB626F742}" presName="parentTextArrow" presStyleLbl="node1" presStyleIdx="0" presStyleCnt="2"/>
      <dgm:spPr/>
      <dgm:t>
        <a:bodyPr/>
        <a:lstStyle/>
        <a:p>
          <a:endParaRPr lang="en-US"/>
        </a:p>
      </dgm:t>
    </dgm:pt>
    <dgm:pt modelId="{37150EE7-E18E-4301-A4C6-33F20178289E}" type="pres">
      <dgm:prSet presAssocID="{F8AA3E7D-5B5F-4F73-A568-51BFB626F742}" presName="arrow" presStyleLbl="node1" presStyleIdx="1" presStyleCnt="2"/>
      <dgm:spPr/>
      <dgm:t>
        <a:bodyPr/>
        <a:lstStyle/>
        <a:p>
          <a:endParaRPr lang="en-US"/>
        </a:p>
      </dgm:t>
    </dgm:pt>
    <dgm:pt modelId="{F302E6BD-1D0F-4B47-8D12-A425DDB4D5D9}" type="pres">
      <dgm:prSet presAssocID="{F8AA3E7D-5B5F-4F73-A568-51BFB626F742}" presName="descendantArrow" presStyleCnt="0"/>
      <dgm:spPr/>
    </dgm:pt>
    <dgm:pt modelId="{328EAB71-32AA-4DC4-AEF3-CB537D3AF6A6}" type="pres">
      <dgm:prSet presAssocID="{9CFB04C8-B71F-40E7-816C-19BCE7E33309}" presName="childTextArrow" presStyleLbl="fgAccFollowNode1" presStyleIdx="6" presStyleCnt="12">
        <dgm:presLayoutVars>
          <dgm:bulletEnabled val="1"/>
        </dgm:presLayoutVars>
      </dgm:prSet>
      <dgm:spPr/>
      <dgm:t>
        <a:bodyPr/>
        <a:lstStyle/>
        <a:p>
          <a:endParaRPr lang="en-US"/>
        </a:p>
      </dgm:t>
    </dgm:pt>
    <dgm:pt modelId="{5182D82B-4881-4163-B3D9-E343C5FB5B66}" type="pres">
      <dgm:prSet presAssocID="{77D101C8-DF59-4CE1-BB2A-2F5671728022}" presName="childTextArrow" presStyleLbl="fgAccFollowNode1" presStyleIdx="7" presStyleCnt="12">
        <dgm:presLayoutVars>
          <dgm:bulletEnabled val="1"/>
        </dgm:presLayoutVars>
      </dgm:prSet>
      <dgm:spPr/>
      <dgm:t>
        <a:bodyPr/>
        <a:lstStyle/>
        <a:p>
          <a:endParaRPr lang="en-US"/>
        </a:p>
      </dgm:t>
    </dgm:pt>
    <dgm:pt modelId="{D4B4EB3F-A097-42F4-9722-83D4F29EC6D5}" type="pres">
      <dgm:prSet presAssocID="{AE0168C8-C913-4FEF-8985-0F87B25BB73F}" presName="childTextArrow" presStyleLbl="fgAccFollowNode1" presStyleIdx="8" presStyleCnt="12">
        <dgm:presLayoutVars>
          <dgm:bulletEnabled val="1"/>
        </dgm:presLayoutVars>
      </dgm:prSet>
      <dgm:spPr/>
      <dgm:t>
        <a:bodyPr/>
        <a:lstStyle/>
        <a:p>
          <a:endParaRPr lang="en-US"/>
        </a:p>
      </dgm:t>
    </dgm:pt>
    <dgm:pt modelId="{2BFD7399-328F-44BE-8267-83226CB3EAD2}" type="pres">
      <dgm:prSet presAssocID="{2605697A-D97F-4AC2-9915-9622D7008AEF}" presName="childTextArrow" presStyleLbl="fgAccFollowNode1" presStyleIdx="9" presStyleCnt="12">
        <dgm:presLayoutVars>
          <dgm:bulletEnabled val="1"/>
        </dgm:presLayoutVars>
      </dgm:prSet>
      <dgm:spPr/>
      <dgm:t>
        <a:bodyPr/>
        <a:lstStyle/>
        <a:p>
          <a:endParaRPr lang="en-US"/>
        </a:p>
      </dgm:t>
    </dgm:pt>
    <dgm:pt modelId="{3952B695-C7A5-462A-93F9-170DF3D3B11C}" type="pres">
      <dgm:prSet presAssocID="{51F79391-9481-42AF-AFAA-CB15BDF2B2D3}" presName="childTextArrow" presStyleLbl="fgAccFollowNode1" presStyleIdx="10" presStyleCnt="12">
        <dgm:presLayoutVars>
          <dgm:bulletEnabled val="1"/>
        </dgm:presLayoutVars>
      </dgm:prSet>
      <dgm:spPr/>
      <dgm:t>
        <a:bodyPr/>
        <a:lstStyle/>
        <a:p>
          <a:endParaRPr lang="en-US"/>
        </a:p>
      </dgm:t>
    </dgm:pt>
    <dgm:pt modelId="{FFBBB86F-DFDF-43C4-AD8A-C32136267041}" type="pres">
      <dgm:prSet presAssocID="{C05CA915-7EEA-462D-B900-6DEDFFF68710}" presName="childTextArrow" presStyleLbl="fgAccFollowNode1" presStyleIdx="11" presStyleCnt="12">
        <dgm:presLayoutVars>
          <dgm:bulletEnabled val="1"/>
        </dgm:presLayoutVars>
      </dgm:prSet>
      <dgm:spPr/>
      <dgm:t>
        <a:bodyPr/>
        <a:lstStyle/>
        <a:p>
          <a:endParaRPr lang="en-US"/>
        </a:p>
      </dgm:t>
    </dgm:pt>
  </dgm:ptLst>
  <dgm:cxnLst>
    <dgm:cxn modelId="{7E758954-708B-4C46-8751-83137BEDCEF3}" srcId="{F74E2776-067E-422A-8763-5CA852527945}" destId="{7FA9C005-8514-48A5-B9FE-3E6D8B6FC0FB}" srcOrd="5" destOrd="0" parTransId="{E4A6332C-F0F6-4C84-9F39-17657CBAD55A}" sibTransId="{57679674-FF56-466A-ACFD-7E6A76679BB0}"/>
    <dgm:cxn modelId="{E6ED55BF-844C-4D4B-887F-9726AD39AC5B}" type="presOf" srcId="{9CFB04C8-B71F-40E7-816C-19BCE7E33309}" destId="{328EAB71-32AA-4DC4-AEF3-CB537D3AF6A6}" srcOrd="0" destOrd="0" presId="urn:microsoft.com/office/officeart/2005/8/layout/process4"/>
    <dgm:cxn modelId="{ABFA7663-6D61-42B1-B335-231934A880A2}" type="presOf" srcId="{358A2C04-CFFA-422B-82C3-C1355535BEBD}" destId="{32176689-65CC-467F-B1F4-4E11A6B26544}" srcOrd="0" destOrd="0" presId="urn:microsoft.com/office/officeart/2005/8/layout/process4"/>
    <dgm:cxn modelId="{0B7E6D3C-467F-477C-9201-95A9A7FD3C2E}" type="presOf" srcId="{2DF549C7-D4B7-47F3-9230-E5323612207D}" destId="{0F640987-C507-4A4B-A4B0-23CDEB1EF320}" srcOrd="0" destOrd="0" presId="urn:microsoft.com/office/officeart/2005/8/layout/process4"/>
    <dgm:cxn modelId="{C1B8B9C0-B9C7-411F-8BDB-2C10A8187F53}" type="presOf" srcId="{5F884BF7-5910-4AB3-AB84-17A31F873E32}" destId="{5A7AA05D-4F40-434C-B68B-FF6A733128B6}" srcOrd="0" destOrd="0" presId="urn:microsoft.com/office/officeart/2005/8/layout/process4"/>
    <dgm:cxn modelId="{9014F561-6EBF-41E2-AA9B-797DD717E0FE}" srcId="{F8AA3E7D-5B5F-4F73-A568-51BFB626F742}" destId="{AE0168C8-C913-4FEF-8985-0F87B25BB73F}" srcOrd="2" destOrd="0" parTransId="{ED7A08CA-E844-4901-95B0-B3A4DE435D9E}" sibTransId="{A2BF9D54-88B1-4990-8674-4410DE9B9834}"/>
    <dgm:cxn modelId="{6A62DAF8-3CA8-4B94-93F6-B63E89360553}" type="presOf" srcId="{7FA9C005-8514-48A5-B9FE-3E6D8B6FC0FB}" destId="{135934B4-1168-42EA-833A-BC051B1F446E}" srcOrd="0" destOrd="0" presId="urn:microsoft.com/office/officeart/2005/8/layout/process4"/>
    <dgm:cxn modelId="{C5EAE7B4-52F5-4CC2-A21F-B3CA41AA256A}" srcId="{F74E2776-067E-422A-8763-5CA852527945}" destId="{358A2C04-CFFA-422B-82C3-C1355535BEBD}" srcOrd="2" destOrd="0" parTransId="{4E1FB5AE-0E53-45CA-8819-EDBC37C03024}" sibTransId="{D2A339EC-53DE-47E3-B442-6EC5DDE6CBC1}"/>
    <dgm:cxn modelId="{BD28D745-5BAC-4773-AA83-72B2E703ADEA}" srcId="{F74E2776-067E-422A-8763-5CA852527945}" destId="{D9C417D1-C2F2-4F5C-B3B0-0300DBE974F2}" srcOrd="1" destOrd="0" parTransId="{737E9D5A-4E13-49E1-B0AC-C5A60D88B960}" sibTransId="{51C9CC89-42DD-46F4-BCF4-C472324217CE}"/>
    <dgm:cxn modelId="{4F8E3DD2-CB44-47B8-A535-87116EF665FE}" srcId="{F8AA3E7D-5B5F-4F73-A568-51BFB626F742}" destId="{2605697A-D97F-4AC2-9915-9622D7008AEF}" srcOrd="3" destOrd="0" parTransId="{9AEDFF71-83C9-4206-9639-A9036FBEFD7F}" sibTransId="{1EA87D01-52EE-49FD-A6C2-403810282C25}"/>
    <dgm:cxn modelId="{25EC3FDE-AF61-4697-87D0-0313D30E5AE3}" srcId="{57D4AFBD-383A-44B9-9328-0346219DBD84}" destId="{F8AA3E7D-5B5F-4F73-A568-51BFB626F742}" srcOrd="0" destOrd="0" parTransId="{4992FD2D-4608-4E05-84DD-C97F07F6A001}" sibTransId="{0561374F-CBA2-430B-8EBA-638DA1001FCD}"/>
    <dgm:cxn modelId="{33CFF2B2-A050-4F18-B951-EE3199C8A072}" type="presOf" srcId="{D9C417D1-C2F2-4F5C-B3B0-0300DBE974F2}" destId="{4994D192-CC7F-4FB7-9B52-B9676A9B2F1F}" srcOrd="0" destOrd="0" presId="urn:microsoft.com/office/officeart/2005/8/layout/process4"/>
    <dgm:cxn modelId="{A8C11753-3031-487D-BF7F-578E1A734A0C}" type="presOf" srcId="{F8AA3E7D-5B5F-4F73-A568-51BFB626F742}" destId="{37150EE7-E18E-4301-A4C6-33F20178289E}" srcOrd="1" destOrd="0" presId="urn:microsoft.com/office/officeart/2005/8/layout/process4"/>
    <dgm:cxn modelId="{D25A75A2-82E5-472D-AE16-C36340669577}" srcId="{F8AA3E7D-5B5F-4F73-A568-51BFB626F742}" destId="{C05CA915-7EEA-462D-B900-6DEDFFF68710}" srcOrd="5" destOrd="0" parTransId="{953989D8-735D-4C96-867B-2B20CDFFF62E}" sibTransId="{F486F0F4-9810-4712-87E1-8C1FBB7DBA21}"/>
    <dgm:cxn modelId="{2956A186-B0D7-4CA0-8863-98654DB2A94D}" type="presOf" srcId="{C05CA915-7EEA-462D-B900-6DEDFFF68710}" destId="{FFBBB86F-DFDF-43C4-AD8A-C32136267041}" srcOrd="0" destOrd="0" presId="urn:microsoft.com/office/officeart/2005/8/layout/process4"/>
    <dgm:cxn modelId="{CB400F8C-FBA5-47B5-A09E-B1F6967337F7}" type="presOf" srcId="{57D4AFBD-383A-44B9-9328-0346219DBD84}" destId="{75604E76-CB61-4631-A17A-FFE91DF4ADF7}" srcOrd="0" destOrd="0" presId="urn:microsoft.com/office/officeart/2005/8/layout/process4"/>
    <dgm:cxn modelId="{ECFA5B51-9403-48A3-89D7-91B5E8EA99EB}" srcId="{F74E2776-067E-422A-8763-5CA852527945}" destId="{BF12C7F7-78E3-4BE3-9FDE-83B91518F044}" srcOrd="3" destOrd="0" parTransId="{D748152B-B876-4477-A4A2-86EA60E94644}" sibTransId="{7CF7B45F-0F22-4F53-87B9-A135DE2B2CBF}"/>
    <dgm:cxn modelId="{77EB9980-E192-48BE-9D4E-73858EA301C4}" srcId="{F8AA3E7D-5B5F-4F73-A568-51BFB626F742}" destId="{9CFB04C8-B71F-40E7-816C-19BCE7E33309}" srcOrd="0" destOrd="0" parTransId="{6A18E3E0-BE78-4D66-8CD2-17898B652071}" sibTransId="{20EBA9E9-1336-4C2A-93B5-69246B046AF7}"/>
    <dgm:cxn modelId="{85EB39B5-1A1D-4E25-B80B-39644018B389}" srcId="{57D4AFBD-383A-44B9-9328-0346219DBD84}" destId="{F74E2776-067E-422A-8763-5CA852527945}" srcOrd="1" destOrd="0" parTransId="{825DCCCA-CFB7-4EDE-9AA2-4C41FFF80CC4}" sibTransId="{8A354D60-D514-48A1-9506-5A9E726812AD}"/>
    <dgm:cxn modelId="{6635276A-70D5-42F3-8703-F437618B00FB}" srcId="{F74E2776-067E-422A-8763-5CA852527945}" destId="{2DF549C7-D4B7-47F3-9230-E5323612207D}" srcOrd="4" destOrd="0" parTransId="{B6E165B4-C4E9-4A5D-937C-7378A448A8AF}" sibTransId="{81FCAFBE-D9B2-48E4-8315-73F97542D42E}"/>
    <dgm:cxn modelId="{B383B796-07B7-4318-A93B-FC7A0BFB4454}" srcId="{F8AA3E7D-5B5F-4F73-A568-51BFB626F742}" destId="{77D101C8-DF59-4CE1-BB2A-2F5671728022}" srcOrd="1" destOrd="0" parTransId="{FF21E83F-616D-44F7-A410-E1E221667387}" sibTransId="{E013F997-A5E4-474E-BB5E-7E0DD0AFD1C0}"/>
    <dgm:cxn modelId="{640E2811-D48A-4144-8409-7913EF719FBC}" type="presOf" srcId="{51F79391-9481-42AF-AFAA-CB15BDF2B2D3}" destId="{3952B695-C7A5-462A-93F9-170DF3D3B11C}" srcOrd="0" destOrd="0" presId="urn:microsoft.com/office/officeart/2005/8/layout/process4"/>
    <dgm:cxn modelId="{0B3D5EE9-C987-4680-9327-C00FC6ED0F19}" type="presOf" srcId="{F8AA3E7D-5B5F-4F73-A568-51BFB626F742}" destId="{9C856397-47E4-4F83-BFF6-A19335FF21F3}" srcOrd="0" destOrd="0" presId="urn:microsoft.com/office/officeart/2005/8/layout/process4"/>
    <dgm:cxn modelId="{AE71DF3B-0609-49FD-A527-31CE78983E18}" type="presOf" srcId="{2605697A-D97F-4AC2-9915-9622D7008AEF}" destId="{2BFD7399-328F-44BE-8267-83226CB3EAD2}" srcOrd="0" destOrd="0" presId="urn:microsoft.com/office/officeart/2005/8/layout/process4"/>
    <dgm:cxn modelId="{C9ED7918-0D83-4523-9C00-0A03431F4999}" srcId="{F8AA3E7D-5B5F-4F73-A568-51BFB626F742}" destId="{51F79391-9481-42AF-AFAA-CB15BDF2B2D3}" srcOrd="4" destOrd="0" parTransId="{0C675186-FA1E-47A3-9EEB-86944CF54F4F}" sibTransId="{682CA281-964F-4978-A6A1-28A38B43C78F}"/>
    <dgm:cxn modelId="{050C27BA-61D4-4192-A22D-613F1D163101}" type="presOf" srcId="{AE0168C8-C913-4FEF-8985-0F87B25BB73F}" destId="{D4B4EB3F-A097-42F4-9722-83D4F29EC6D5}" srcOrd="0" destOrd="0" presId="urn:microsoft.com/office/officeart/2005/8/layout/process4"/>
    <dgm:cxn modelId="{4BA162F5-AB3B-493D-8EC5-094A07A26952}" type="presOf" srcId="{F74E2776-067E-422A-8763-5CA852527945}" destId="{323D6171-DFCA-4E68-BF67-69DD5615B276}" srcOrd="1" destOrd="0" presId="urn:microsoft.com/office/officeart/2005/8/layout/process4"/>
    <dgm:cxn modelId="{A1D978B3-A4C6-4644-8D01-3811B89563CC}" type="presOf" srcId="{F74E2776-067E-422A-8763-5CA852527945}" destId="{0FC8E090-D0B8-4BA6-813E-6855EE5C0CC5}" srcOrd="0" destOrd="0" presId="urn:microsoft.com/office/officeart/2005/8/layout/process4"/>
    <dgm:cxn modelId="{7C8A41F2-7D30-45A4-8BAB-4F6E996D4D42}" type="presOf" srcId="{BF12C7F7-78E3-4BE3-9FDE-83B91518F044}" destId="{49D70D65-6EFB-459F-9661-BFCD6EAF256D}" srcOrd="0" destOrd="0" presId="urn:microsoft.com/office/officeart/2005/8/layout/process4"/>
    <dgm:cxn modelId="{3B20A7A3-41B5-440C-806F-96F2771C9E47}" type="presOf" srcId="{77D101C8-DF59-4CE1-BB2A-2F5671728022}" destId="{5182D82B-4881-4163-B3D9-E343C5FB5B66}" srcOrd="0" destOrd="0" presId="urn:microsoft.com/office/officeart/2005/8/layout/process4"/>
    <dgm:cxn modelId="{87B49F80-677A-4AB4-8513-15A40824D50B}" srcId="{F74E2776-067E-422A-8763-5CA852527945}" destId="{5F884BF7-5910-4AB3-AB84-17A31F873E32}" srcOrd="0" destOrd="0" parTransId="{639809D6-75A9-4612-A0BD-F2A10AA4CB3B}" sibTransId="{AB14BE4F-662B-47FA-932A-C2154133533B}"/>
    <dgm:cxn modelId="{5F2C7457-2F46-4822-9296-53677DC89AD7}" type="presParOf" srcId="{75604E76-CB61-4631-A17A-FFE91DF4ADF7}" destId="{A245EC50-95E2-488C-90FD-DB38C2709394}" srcOrd="0" destOrd="0" presId="urn:microsoft.com/office/officeart/2005/8/layout/process4"/>
    <dgm:cxn modelId="{286B6620-7ACE-4288-9FE9-E8893BF504F5}" type="presParOf" srcId="{A245EC50-95E2-488C-90FD-DB38C2709394}" destId="{0FC8E090-D0B8-4BA6-813E-6855EE5C0CC5}" srcOrd="0" destOrd="0" presId="urn:microsoft.com/office/officeart/2005/8/layout/process4"/>
    <dgm:cxn modelId="{07837F8B-984A-4DD3-8FBF-9B8226D4D69E}" type="presParOf" srcId="{A245EC50-95E2-488C-90FD-DB38C2709394}" destId="{323D6171-DFCA-4E68-BF67-69DD5615B276}" srcOrd="1" destOrd="0" presId="urn:microsoft.com/office/officeart/2005/8/layout/process4"/>
    <dgm:cxn modelId="{42A6C185-4836-4D13-A418-DCA6FAE7ECAB}" type="presParOf" srcId="{A245EC50-95E2-488C-90FD-DB38C2709394}" destId="{36B8DD4C-7A25-4BFD-B12F-858784C28871}" srcOrd="2" destOrd="0" presId="urn:microsoft.com/office/officeart/2005/8/layout/process4"/>
    <dgm:cxn modelId="{D533020B-849A-4AB1-AE4C-0D6929626AD3}" type="presParOf" srcId="{36B8DD4C-7A25-4BFD-B12F-858784C28871}" destId="{5A7AA05D-4F40-434C-B68B-FF6A733128B6}" srcOrd="0" destOrd="0" presId="urn:microsoft.com/office/officeart/2005/8/layout/process4"/>
    <dgm:cxn modelId="{9E1CDC5A-DA1E-45BB-9FA7-28864A8D2BC6}" type="presParOf" srcId="{36B8DD4C-7A25-4BFD-B12F-858784C28871}" destId="{4994D192-CC7F-4FB7-9B52-B9676A9B2F1F}" srcOrd="1" destOrd="0" presId="urn:microsoft.com/office/officeart/2005/8/layout/process4"/>
    <dgm:cxn modelId="{6EEE976F-D2DC-4DDA-853A-68A6BD5BE459}" type="presParOf" srcId="{36B8DD4C-7A25-4BFD-B12F-858784C28871}" destId="{32176689-65CC-467F-B1F4-4E11A6B26544}" srcOrd="2" destOrd="0" presId="urn:microsoft.com/office/officeart/2005/8/layout/process4"/>
    <dgm:cxn modelId="{27D786A1-BB45-4C24-960B-912BC5F8CD19}" type="presParOf" srcId="{36B8DD4C-7A25-4BFD-B12F-858784C28871}" destId="{49D70D65-6EFB-459F-9661-BFCD6EAF256D}" srcOrd="3" destOrd="0" presId="urn:microsoft.com/office/officeart/2005/8/layout/process4"/>
    <dgm:cxn modelId="{E9BCFBB4-1D76-491E-8E44-F89DDE7F9279}" type="presParOf" srcId="{36B8DD4C-7A25-4BFD-B12F-858784C28871}" destId="{0F640987-C507-4A4B-A4B0-23CDEB1EF320}" srcOrd="4" destOrd="0" presId="urn:microsoft.com/office/officeart/2005/8/layout/process4"/>
    <dgm:cxn modelId="{B5BEE767-D4DE-4FA5-880E-E9A4FA94C94C}" type="presParOf" srcId="{36B8DD4C-7A25-4BFD-B12F-858784C28871}" destId="{135934B4-1168-42EA-833A-BC051B1F446E}" srcOrd="5" destOrd="0" presId="urn:microsoft.com/office/officeart/2005/8/layout/process4"/>
    <dgm:cxn modelId="{7D36C909-D6B6-4766-96C9-597FC2458154}" type="presParOf" srcId="{75604E76-CB61-4631-A17A-FFE91DF4ADF7}" destId="{47FBD389-10A2-4248-B080-BC91C1B48CB1}" srcOrd="1" destOrd="0" presId="urn:microsoft.com/office/officeart/2005/8/layout/process4"/>
    <dgm:cxn modelId="{31C04A7B-AC7C-4FB8-BC05-2D7DC887FD07}" type="presParOf" srcId="{75604E76-CB61-4631-A17A-FFE91DF4ADF7}" destId="{BAEB28C7-D9A1-4A13-93DE-C9C3AD6EDF47}" srcOrd="2" destOrd="0" presId="urn:microsoft.com/office/officeart/2005/8/layout/process4"/>
    <dgm:cxn modelId="{29907EC7-1080-443D-97F9-170767582707}" type="presParOf" srcId="{BAEB28C7-D9A1-4A13-93DE-C9C3AD6EDF47}" destId="{9C856397-47E4-4F83-BFF6-A19335FF21F3}" srcOrd="0" destOrd="0" presId="urn:microsoft.com/office/officeart/2005/8/layout/process4"/>
    <dgm:cxn modelId="{478DFBB5-A44D-4773-BDA0-864C702315A9}" type="presParOf" srcId="{BAEB28C7-D9A1-4A13-93DE-C9C3AD6EDF47}" destId="{37150EE7-E18E-4301-A4C6-33F20178289E}" srcOrd="1" destOrd="0" presId="urn:microsoft.com/office/officeart/2005/8/layout/process4"/>
    <dgm:cxn modelId="{F12B493A-6F27-4CED-B1A3-A81FF7D1CFFB}" type="presParOf" srcId="{BAEB28C7-D9A1-4A13-93DE-C9C3AD6EDF47}" destId="{F302E6BD-1D0F-4B47-8D12-A425DDB4D5D9}" srcOrd="2" destOrd="0" presId="urn:microsoft.com/office/officeart/2005/8/layout/process4"/>
    <dgm:cxn modelId="{D739C0E7-3C8D-4764-AE94-19377B38D984}" type="presParOf" srcId="{F302E6BD-1D0F-4B47-8D12-A425DDB4D5D9}" destId="{328EAB71-32AA-4DC4-AEF3-CB537D3AF6A6}" srcOrd="0" destOrd="0" presId="urn:microsoft.com/office/officeart/2005/8/layout/process4"/>
    <dgm:cxn modelId="{E9C597B7-2CC5-4DBD-9746-0FB6E07EB397}" type="presParOf" srcId="{F302E6BD-1D0F-4B47-8D12-A425DDB4D5D9}" destId="{5182D82B-4881-4163-B3D9-E343C5FB5B66}" srcOrd="1" destOrd="0" presId="urn:microsoft.com/office/officeart/2005/8/layout/process4"/>
    <dgm:cxn modelId="{D69EAB20-1CF2-4800-BCA4-DE74A22E15FF}" type="presParOf" srcId="{F302E6BD-1D0F-4B47-8D12-A425DDB4D5D9}" destId="{D4B4EB3F-A097-42F4-9722-83D4F29EC6D5}" srcOrd="2" destOrd="0" presId="urn:microsoft.com/office/officeart/2005/8/layout/process4"/>
    <dgm:cxn modelId="{EED28699-B450-4AAD-82B8-466577AB17EA}" type="presParOf" srcId="{F302E6BD-1D0F-4B47-8D12-A425DDB4D5D9}" destId="{2BFD7399-328F-44BE-8267-83226CB3EAD2}" srcOrd="3" destOrd="0" presId="urn:microsoft.com/office/officeart/2005/8/layout/process4"/>
    <dgm:cxn modelId="{D1A51159-0350-47A8-B560-BCF8CAE6B35D}" type="presParOf" srcId="{F302E6BD-1D0F-4B47-8D12-A425DDB4D5D9}" destId="{3952B695-C7A5-462A-93F9-170DF3D3B11C}" srcOrd="4" destOrd="0" presId="urn:microsoft.com/office/officeart/2005/8/layout/process4"/>
    <dgm:cxn modelId="{CC873D74-57BF-4CE8-B1AA-D2E3C5BAF920}" type="presParOf" srcId="{F302E6BD-1D0F-4B47-8D12-A425DDB4D5D9}" destId="{FFBBB86F-DFDF-43C4-AD8A-C32136267041}" srcOrd="5"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9EB326D8-4C38-4835-91AB-B79CDC0B07B3}" type="datetimeFigureOut">
              <a:rPr lang="en-US" smtClean="0"/>
              <a:t>5/20/2015</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2C52CFDC-D2D5-4B9F-BA75-89F771E01AEB}" type="slidenum">
              <a:rPr lang="en-US" smtClean="0"/>
              <a:t>‹#›</a:t>
            </a:fld>
            <a:endParaRPr lang="en-US"/>
          </a:p>
        </p:txBody>
      </p:sp>
    </p:spTree>
    <p:extLst>
      <p:ext uri="{BB962C8B-B14F-4D97-AF65-F5344CB8AC3E}">
        <p14:creationId xmlns:p14="http://schemas.microsoft.com/office/powerpoint/2010/main" val="32821078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a:t>
            </a:fld>
            <a:endParaRPr lang="en-US"/>
          </a:p>
        </p:txBody>
      </p:sp>
    </p:spTree>
    <p:extLst>
      <p:ext uri="{BB962C8B-B14F-4D97-AF65-F5344CB8AC3E}">
        <p14:creationId xmlns:p14="http://schemas.microsoft.com/office/powerpoint/2010/main" val="27729518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D87653DB-B31F-428D-9506-C3E312885146}" type="slidenum">
              <a:rPr lang="en-US" smtClean="0">
                <a:solidFill>
                  <a:prstClr val="black"/>
                </a:solidFill>
              </a:rPr>
              <a:pPr/>
              <a:t>42</a:t>
            </a:fld>
            <a:endParaRPr lang="en-US">
              <a:solidFill>
                <a:prstClr val="black"/>
              </a:solidFill>
            </a:endParaRPr>
          </a:p>
        </p:txBody>
      </p:sp>
    </p:spTree>
    <p:extLst>
      <p:ext uri="{BB962C8B-B14F-4D97-AF65-F5344CB8AC3E}">
        <p14:creationId xmlns:p14="http://schemas.microsoft.com/office/powerpoint/2010/main" val="4936744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A30E22BB-1869-4D9D-B8D2-1612EB3883AA}" type="datetime1">
              <a:rPr lang="en-US" smtClean="0">
                <a:solidFill>
                  <a:prstClr val="black"/>
                </a:solidFill>
              </a:rPr>
              <a:pPr/>
              <a:t>5/20/2015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46</a:t>
            </a:fld>
            <a:endParaRPr lang="en-US" dirty="0">
              <a:solidFill>
                <a:prstClr val="black"/>
              </a:solidFill>
            </a:endParaRPr>
          </a:p>
        </p:txBody>
      </p:sp>
    </p:spTree>
    <p:extLst>
      <p:ext uri="{BB962C8B-B14F-4D97-AF65-F5344CB8AC3E}">
        <p14:creationId xmlns:p14="http://schemas.microsoft.com/office/powerpoint/2010/main" val="24927428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a:t>
            </a:fld>
            <a:endParaRPr lang="en-US"/>
          </a:p>
        </p:txBody>
      </p:sp>
    </p:spTree>
    <p:extLst>
      <p:ext uri="{BB962C8B-B14F-4D97-AF65-F5344CB8AC3E}">
        <p14:creationId xmlns:p14="http://schemas.microsoft.com/office/powerpoint/2010/main" val="4419158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marR="0" indent="-285750" algn="l" defTabSz="932688"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aseline="0" dirty="0" smtClean="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D87653DB-B31F-428D-9506-C3E31288514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481854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marR="0" indent="-285750" algn="l" defTabSz="932688"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aseline="0" dirty="0" smtClean="0"/>
          </a:p>
        </p:txBody>
      </p:sp>
      <p:sp>
        <p:nvSpPr>
          <p:cNvPr id="4" name="Slide Number Placeholder 3"/>
          <p:cNvSpPr>
            <a:spLocks noGrp="1"/>
          </p:cNvSpPr>
          <p:nvPr>
            <p:ph type="sldNum" sz="quarter" idx="10"/>
          </p:nvPr>
        </p:nvSpPr>
        <p:spPr/>
        <p:txBody>
          <a:bodyPr/>
          <a:lstStyle/>
          <a:p>
            <a:fld id="{D87653DB-B31F-428D-9506-C3E312885146}" type="slidenum">
              <a:rPr lang="en-US" smtClean="0">
                <a:solidFill>
                  <a:prstClr val="black"/>
                </a:solidFill>
              </a:rPr>
              <a:pPr/>
              <a:t>9</a:t>
            </a:fld>
            <a:endParaRPr lang="en-US">
              <a:solidFill>
                <a:prstClr val="black"/>
              </a:solidFill>
            </a:endParaRPr>
          </a:p>
        </p:txBody>
      </p:sp>
    </p:spTree>
    <p:extLst>
      <p:ext uri="{BB962C8B-B14F-4D97-AF65-F5344CB8AC3E}">
        <p14:creationId xmlns:p14="http://schemas.microsoft.com/office/powerpoint/2010/main" val="19119373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marR="0" indent="-285750" algn="l" defTabSz="932688"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aseline="0" dirty="0" smtClean="0"/>
          </a:p>
        </p:txBody>
      </p:sp>
      <p:sp>
        <p:nvSpPr>
          <p:cNvPr id="4" name="Slide Number Placeholder 3"/>
          <p:cNvSpPr>
            <a:spLocks noGrp="1"/>
          </p:cNvSpPr>
          <p:nvPr>
            <p:ph type="sldNum" sz="quarter" idx="10"/>
          </p:nvPr>
        </p:nvSpPr>
        <p:spPr/>
        <p:txBody>
          <a:bodyPr/>
          <a:lstStyle/>
          <a:p>
            <a:fld id="{D87653DB-B31F-428D-9506-C3E312885146}" type="slidenum">
              <a:rPr lang="en-US" smtClean="0">
                <a:solidFill>
                  <a:prstClr val="black"/>
                </a:solidFill>
              </a:rPr>
              <a:pPr/>
              <a:t>12</a:t>
            </a:fld>
            <a:endParaRPr lang="en-US">
              <a:solidFill>
                <a:prstClr val="black"/>
              </a:solidFill>
            </a:endParaRPr>
          </a:p>
        </p:txBody>
      </p:sp>
    </p:spTree>
    <p:extLst>
      <p:ext uri="{BB962C8B-B14F-4D97-AF65-F5344CB8AC3E}">
        <p14:creationId xmlns:p14="http://schemas.microsoft.com/office/powerpoint/2010/main" val="19049815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E8C67A6-C0E7-47DF-97C2-CA9B1127539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559064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E8C67A6-C0E7-47DF-97C2-CA9B11275397}" type="slidenum">
              <a:rPr lang="en-US" smtClean="0">
                <a:solidFill>
                  <a:prstClr val="black"/>
                </a:solidFill>
              </a:rPr>
              <a:pPr/>
              <a:t>37</a:t>
            </a:fld>
            <a:endParaRPr lang="en-US">
              <a:solidFill>
                <a:prstClr val="black"/>
              </a:solidFill>
            </a:endParaRPr>
          </a:p>
        </p:txBody>
      </p:sp>
    </p:spTree>
    <p:extLst>
      <p:ext uri="{BB962C8B-B14F-4D97-AF65-F5344CB8AC3E}">
        <p14:creationId xmlns:p14="http://schemas.microsoft.com/office/powerpoint/2010/main" val="25485694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D87653DB-B31F-428D-9506-C3E31288514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284861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D87653DB-B31F-428D-9506-C3E312885146}" type="slidenum">
              <a:rPr lang="en-US" smtClean="0">
                <a:solidFill>
                  <a:prstClr val="black"/>
                </a:solidFill>
              </a:rPr>
              <a:pPr/>
              <a:t>41</a:t>
            </a:fld>
            <a:endParaRPr lang="en-US">
              <a:solidFill>
                <a:prstClr val="black"/>
              </a:solidFill>
            </a:endParaRPr>
          </a:p>
        </p:txBody>
      </p:sp>
    </p:spTree>
    <p:extLst>
      <p:ext uri="{BB962C8B-B14F-4D97-AF65-F5344CB8AC3E}">
        <p14:creationId xmlns:p14="http://schemas.microsoft.com/office/powerpoint/2010/main" val="111252249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Picture 8"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6" name="Presenter"/>
          <p:cNvSpPr txBox="1">
            <a:spLocks/>
          </p:cNvSpPr>
          <p:nvPr/>
        </p:nvSpPr>
        <p:spPr>
          <a:xfrm>
            <a:off x="6342214" y="5233033"/>
            <a:ext cx="5669955" cy="1095241"/>
          </a:xfrm>
          <a:prstGeom prst="rect">
            <a:avLst/>
          </a:prstGeom>
        </p:spPr>
        <p:txBody>
          <a:bodyPr vert="horz" wrap="square" lIns="228600" tIns="91400" rIns="146240" bIns="91400"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defTabSz="932563">
              <a:lnSpc>
                <a:spcPts val="3000"/>
              </a:lnSpc>
              <a:spcBef>
                <a:spcPts val="0"/>
              </a:spcBef>
              <a:spcAft>
                <a:spcPts val="1199"/>
              </a:spcAft>
              <a:defRPr/>
            </a:pPr>
            <a:r>
              <a:rPr lang="en-US" sz="2200" dirty="0" smtClean="0">
                <a:solidFill>
                  <a:srgbClr val="FFFFFF"/>
                </a:solidFill>
              </a:rPr>
              <a:t>Presenter</a:t>
            </a:r>
            <a:endParaRPr sz="2200" dirty="0">
              <a:solidFill>
                <a:srgbClr val="FFFFFF"/>
              </a:solidFill>
            </a:endParaRPr>
          </a:p>
        </p:txBody>
      </p:sp>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1964042274"/>
      </p:ext>
    </p:extLst>
  </p:cSld>
  <p:clrMapOvr>
    <a:masterClrMapping/>
  </p:clrMapOvr>
  <p:transition>
    <p:fade/>
  </p:transition>
  <p:timing>
    <p:tnLst>
      <p:par>
        <p:cTn id="1" dur="indefinite" restart="never" nodeType="tmRoot"/>
      </p:par>
    </p:tnLst>
  </p:timing>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629982698"/>
      </p:ext>
    </p:extLst>
  </p:cSld>
  <p:clrMapOvr>
    <a:masterClrMapping/>
  </p:clrMapOvr>
  <p:transition>
    <p:fade/>
  </p:transition>
  <p:timing>
    <p:tnLst>
      <p:par>
        <p:cTn id="1" dur="indefinite" restart="never" nodeType="tmRoot"/>
      </p:par>
    </p:tnLst>
  </p:timing>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Headline and Content">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2" name="Body"/>
          <p:cNvSpPr>
            <a:spLocks noGrp="1"/>
          </p:cNvSpPr>
          <p:nvPr>
            <p:ph type="body" sz="quarter" idx="11"/>
          </p:nvPr>
        </p:nvSpPr>
        <p:spPr>
          <a:xfrm>
            <a:off x="373985" y="4824404"/>
            <a:ext cx="6750030" cy="1139825"/>
          </a:xfrm>
          <a:prstGeom prst="rect">
            <a:avLst/>
          </a:prstGeom>
        </p:spPr>
        <p:txBody>
          <a:bodyPr/>
          <a:lstStyle>
            <a:lvl1pPr>
              <a:buClr>
                <a:schemeClr val="tx2"/>
              </a:buClr>
              <a:defRPr lang="en-US" sz="2000" kern="1200" spc="0" baseline="0" dirty="0" smtClean="0">
                <a:solidFill>
                  <a:srgbClr val="0072C6"/>
                </a:solidFill>
                <a:latin typeface="Segoe UI Light" panose="020B0502040204020203" pitchFamily="34" charset="0"/>
                <a:ea typeface="+mn-ea"/>
                <a:cs typeface="+mn-cs"/>
              </a:defRPr>
            </a:lvl1pPr>
            <a:lvl2pPr>
              <a:buClr>
                <a:schemeClr val="tx2"/>
              </a:buClr>
              <a:defRPr lang="en-US" sz="2000" kern="1200" spc="0" baseline="0" dirty="0" smtClean="0">
                <a:solidFill>
                  <a:srgbClr val="0072C6"/>
                </a:solidFill>
                <a:latin typeface="Segoe UI Light" panose="020B0502040204020203" pitchFamily="34" charset="0"/>
                <a:ea typeface="+mn-ea"/>
                <a:cs typeface="+mn-cs"/>
              </a:defRPr>
            </a:lvl2pPr>
            <a:lvl3pPr>
              <a:buClr>
                <a:schemeClr val="tx2"/>
              </a:buClr>
              <a:defRPr lang="en-US" sz="2000" kern="1200" spc="0" baseline="0" dirty="0" smtClean="0">
                <a:solidFill>
                  <a:srgbClr val="0072C6"/>
                </a:solidFill>
                <a:latin typeface="Segoe UI Light" panose="020B0502040204020203" pitchFamily="34" charset="0"/>
                <a:ea typeface="+mn-ea"/>
                <a:cs typeface="+mn-cs"/>
              </a:defRPr>
            </a:lvl3pPr>
            <a:lvl4pPr>
              <a:buClr>
                <a:schemeClr val="tx2"/>
              </a:buClr>
              <a:defRPr lang="en-US" sz="2000" kern="1200" spc="0" baseline="0" dirty="0" smtClean="0">
                <a:solidFill>
                  <a:srgbClr val="0072C6"/>
                </a:solidFill>
                <a:latin typeface="Segoe UI Light" panose="020B0502040204020203" pitchFamily="34" charset="0"/>
                <a:ea typeface="+mn-ea"/>
                <a:cs typeface="+mn-cs"/>
              </a:defRPr>
            </a:lvl4pPr>
            <a:lvl5pPr>
              <a:buClr>
                <a:schemeClr val="tx2"/>
              </a:buClr>
              <a:defRPr lang="en-US" sz="2000" kern="1200" spc="0" baseline="0" dirty="0" smtClean="0">
                <a:solidFill>
                  <a:srgbClr val="0072C6"/>
                </a:solidFill>
                <a:latin typeface="Segoe UI Light" panose="020B0502040204020203" pitchFamily="34" charset="0"/>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74712" y="930351"/>
            <a:ext cx="9976363" cy="917575"/>
          </a:xfrm>
          <a:prstGeom prst="rect">
            <a:avLst/>
          </a:prstGeom>
        </p:spPr>
        <p:txBody>
          <a:bodyPr/>
          <a:lstStyle/>
          <a:p>
            <a:r>
              <a:rPr lang="en-US" sz="4800" smtClean="0">
                <a:solidFill>
                  <a:schemeClr val="bg1"/>
                </a:solidFill>
              </a:rPr>
              <a:t>Click to edit Master title style</a:t>
            </a:r>
            <a:endParaRPr lang="en-US" sz="4800" dirty="0">
              <a:solidFill>
                <a:schemeClr val="bg1"/>
              </a:solidFill>
            </a:endParaRPr>
          </a:p>
        </p:txBody>
      </p:sp>
    </p:spTree>
    <p:extLst>
      <p:ext uri="{BB962C8B-B14F-4D97-AF65-F5344CB8AC3E}">
        <p14:creationId xmlns:p14="http://schemas.microsoft.com/office/powerpoint/2010/main" val="3612628345"/>
      </p:ext>
    </p:extLst>
  </p:cSld>
  <p:clrMapOvr>
    <a:masterClrMapping/>
  </p:clrMapOvr>
  <p:transition>
    <p:fade/>
  </p:transition>
  <p:timing>
    <p:tnLst>
      <p:par>
        <p:cTn id="1" dur="indefinite" restart="never" nodeType="tmRoot"/>
      </p:par>
    </p:tnLst>
  </p:timing>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Headline">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74712" y="930351"/>
            <a:ext cx="9976363" cy="917575"/>
          </a:xfrm>
          <a:prstGeom prst="rect">
            <a:avLst/>
          </a:prstGeom>
        </p:spPr>
        <p:txBody>
          <a:bodyPr/>
          <a:lstStyle/>
          <a:p>
            <a:r>
              <a:rPr lang="en-US" sz="4800" smtClean="0">
                <a:solidFill>
                  <a:schemeClr val="bg1"/>
                </a:solidFill>
              </a:rPr>
              <a:t>Click to edit Master title style</a:t>
            </a:r>
            <a:endParaRPr lang="en-US" sz="4800" dirty="0">
              <a:solidFill>
                <a:schemeClr val="bg1"/>
              </a:solidFill>
            </a:endParaRPr>
          </a:p>
        </p:txBody>
      </p:sp>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1031838053"/>
      </p:ext>
    </p:extLst>
  </p:cSld>
  <p:clrMapOvr>
    <a:masterClrMapping/>
  </p:clrMapOvr>
  <p:transition>
    <p:fade/>
  </p:transition>
  <p:timing>
    <p:tnLst>
      <p:par>
        <p:cTn id="1" dur="indefinite" restart="never" nodeType="tmRoot"/>
      </p:par>
    </p:tnLst>
  </p:timing>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Blank Half">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2169800163"/>
      </p:ext>
    </p:extLst>
  </p:cSld>
  <p:clrMapOvr>
    <a:masterClrMapping/>
  </p:clrMapOvr>
  <p:transition>
    <p:fade/>
  </p:transition>
  <p:timing>
    <p:tnLst>
      <p:par>
        <p:cTn id="1" dur="indefinite" restart="never" nodeType="tmRoot"/>
      </p:par>
    </p:tnLst>
  </p:timing>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274712" y="2193928"/>
            <a:ext cx="9976860" cy="2719388"/>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15"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9371264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577571455"/>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518612" y="5576547"/>
            <a:ext cx="8069064" cy="917575"/>
          </a:xfrm>
          <a:prstGeom prst="rect">
            <a:avLst/>
          </a:prstGeom>
        </p:spPr>
        <p:txBody>
          <a:bodyPr/>
          <a:lstStyle>
            <a:lvl1pPr>
              <a:defRPr>
                <a:solidFill>
                  <a:schemeClr val="bg1"/>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27061935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nk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18238052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3398139" y="684717"/>
            <a:ext cx="8625516" cy="4420683"/>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976987840"/>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413441553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Azure Light"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302528917"/>
      </p:ext>
    </p:extLst>
  </p:cSld>
  <p:clrMapOvr>
    <a:masterClrMapping/>
  </p:clrMapOvr>
  <p:transition>
    <p:fade/>
  </p:transition>
  <p:timing>
    <p:tnLst>
      <p:par>
        <p:cTn id="1" dur="indefinite" restart="never" nodeType="tmRoot"/>
      </p:par>
    </p:tnLst>
  </p:timing>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4391" y="2317689"/>
            <a:ext cx="11614318" cy="4083112"/>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grpSp>
        <p:nvGrpSpPr>
          <p:cNvPr id="4" name="White Background"/>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smtClean="0"/>
              <a:t>Headline</a:t>
            </a:r>
            <a:endParaRPr lang="en-US" dirty="0"/>
          </a:p>
        </p:txBody>
      </p:sp>
      <p:sp>
        <p:nvSpPr>
          <p:cNvPr id="10" name="Content Placeholder 9"/>
          <p:cNvSpPr>
            <a:spLocks noGrp="1"/>
          </p:cNvSpPr>
          <p:nvPr>
            <p:ph sz="quarter" idx="11" hasCustomPrompt="1"/>
          </p:nvPr>
        </p:nvSpPr>
        <p:spPr>
          <a:xfrm>
            <a:off x="274638" y="1428750"/>
            <a:ext cx="9875837" cy="692150"/>
          </a:xfrm>
          <a:prstGeom prst="rect">
            <a:avLst/>
          </a:prstGeom>
        </p:spPr>
        <p:txBody>
          <a:bodyPr/>
          <a:lstStyle>
            <a:lvl1pPr marL="0"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3600"/>
            </a:lvl1pPr>
          </a:lstStyle>
          <a:p>
            <a:pPr marL="336076" marR="0" lvl="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a:pPr>
            <a:r>
              <a:rPr lang="en-US" sz="4000" dirty="0" smtClean="0">
                <a:solidFill>
                  <a:schemeClr val="tx2"/>
                </a:solidFill>
              </a:rPr>
              <a:t>Subhead</a:t>
            </a:r>
            <a:endParaRPr lang="en-US" dirty="0"/>
          </a:p>
        </p:txBody>
      </p:sp>
    </p:spTree>
    <p:extLst>
      <p:ext uri="{BB962C8B-B14F-4D97-AF65-F5344CB8AC3E}">
        <p14:creationId xmlns:p14="http://schemas.microsoft.com/office/powerpoint/2010/main" val="1068623843"/>
      </p:ext>
    </p:extLst>
  </p:cSld>
  <p:clrMapOvr>
    <a:masterClrMapping/>
  </p:clrMapOvr>
  <p:transition>
    <p:fade/>
  </p:transition>
  <p:timing>
    <p:tnLst>
      <p:par>
        <p:cTn id="1" dur="indefinite" restart="never" nodeType="tmRoot"/>
      </p:par>
    </p:tnLst>
  </p:timing>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Headline Only and Custom Conten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smtClean="0"/>
              <a:t>Headline</a:t>
            </a:r>
            <a:endParaRPr lang="en-US" dirty="0"/>
          </a:p>
        </p:txBody>
      </p:sp>
    </p:spTree>
    <p:extLst>
      <p:ext uri="{BB962C8B-B14F-4D97-AF65-F5344CB8AC3E}">
        <p14:creationId xmlns:p14="http://schemas.microsoft.com/office/powerpoint/2010/main" val="3320439354"/>
      </p:ext>
    </p:extLst>
  </p:cSld>
  <p:clrMapOvr>
    <a:masterClrMapping/>
  </p:clrMapOvr>
  <p:transition>
    <p:fade/>
  </p:transition>
  <p:timing>
    <p:tnLst>
      <p:par>
        <p:cTn id="1" dur="indefinite" restart="never" nodeType="tmRoot"/>
      </p:par>
    </p:tnLst>
  </p:timing>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Blank Third">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Tree>
    <p:extLst>
      <p:ext uri="{BB962C8B-B14F-4D97-AF65-F5344CB8AC3E}">
        <p14:creationId xmlns:p14="http://schemas.microsoft.com/office/powerpoint/2010/main" val="444452402"/>
      </p:ext>
    </p:extLst>
  </p:cSld>
  <p:clrMapOvr>
    <a:masterClrMapping/>
  </p:clrMapOvr>
  <p:transition>
    <p:fade/>
  </p:transition>
  <p:timing>
    <p:tnLst>
      <p:par>
        <p:cTn id="1" dur="indefinite" restart="never" nodeType="tmRoot"/>
      </p:par>
    </p:tnLst>
  </p:timing>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smtClean="0">
                <a:solidFill>
                  <a:srgbClr val="92D050"/>
                </a:solidFill>
              </a:rPr>
              <a:t>Click to edit Master title style</a:t>
            </a:r>
            <a:endParaRPr lang="en-US" dirty="0">
              <a:solidFill>
                <a:schemeClr val="bg2"/>
              </a:solidFill>
            </a:endParaRPr>
          </a:p>
        </p:txBody>
      </p:sp>
      <p:sp>
        <p:nvSpPr>
          <p:cNvPr id="7" name="Body"/>
          <p:cNvSpPr>
            <a:spLocks noGrp="1"/>
          </p:cNvSpPr>
          <p:nvPr>
            <p:ph sz="quarter" idx="10"/>
          </p:nvPr>
        </p:nvSpPr>
        <p:spPr>
          <a:xfrm>
            <a:off x="2103900" y="1828800"/>
            <a:ext cx="8743227" cy="434340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47114950"/>
      </p:ext>
    </p:extLst>
  </p:cSld>
  <p:clrMapOvr>
    <a:masterClrMapping/>
  </p:clrMapOvr>
  <p:transition>
    <p:fade/>
  </p:transition>
  <p:timing>
    <p:tnLst>
      <p:par>
        <p:cTn id="1" dur="indefinite" restart="never" nodeType="tmRoot"/>
      </p:par>
    </p:tnLst>
  </p:timing>
  <p:hf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smtClean="0">
                <a:solidFill>
                  <a:srgbClr val="92D050"/>
                </a:solidFill>
              </a:rPr>
              <a:t>Click to edit Master title style</a:t>
            </a:r>
            <a:endParaRPr lang="en-US" dirty="0">
              <a:solidFill>
                <a:schemeClr val="bg2"/>
              </a:solidFill>
            </a:endParaRPr>
          </a:p>
        </p:txBody>
      </p:sp>
    </p:spTree>
    <p:extLst>
      <p:ext uri="{BB962C8B-B14F-4D97-AF65-F5344CB8AC3E}">
        <p14:creationId xmlns:p14="http://schemas.microsoft.com/office/powerpoint/2010/main" val="260656859"/>
      </p:ext>
    </p:extLst>
  </p:cSld>
  <p:clrMapOvr>
    <a:masterClrMapping/>
  </p:clrMapOvr>
  <p:transition>
    <p:fade/>
  </p:transition>
  <p:timing>
    <p:tnLst>
      <p:par>
        <p:cTn id="1" dur="indefinite" restart="never" nodeType="tmRoot"/>
      </p:par>
    </p:tnLst>
  </p:timing>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741" y="2970214"/>
            <a:ext cx="10086517" cy="917575"/>
          </a:xfrm>
          <a:prstGeom prst="rect">
            <a:avLst/>
          </a:prstGeom>
        </p:spPr>
        <p:txBody>
          <a:bodyPr/>
          <a:lstStyle>
            <a:lvl1pPr algn="ctr">
              <a:defRPr sz="6000">
                <a:solidFill>
                  <a:srgbClr val="92D050"/>
                </a:solidFill>
              </a:defRPr>
            </a:lvl1pPr>
          </a:lstStyle>
          <a:p>
            <a:r>
              <a:rPr lang="en-US" sz="5400" dirty="0" smtClean="0">
                <a:solidFill>
                  <a:srgbClr val="92D050"/>
                </a:solidFill>
              </a:rPr>
              <a:t>Demo</a:t>
            </a:r>
            <a:endParaRPr lang="en-US" dirty="0">
              <a:solidFill>
                <a:schemeClr val="bg2"/>
              </a:solidFill>
            </a:endParaRPr>
          </a:p>
        </p:txBody>
      </p:sp>
      <p:pic>
        <p:nvPicPr>
          <p:cNvPr id="4" name="Picture 3"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4171415409"/>
      </p:ext>
    </p:extLst>
  </p:cSld>
  <p:clrMapOvr>
    <a:masterClrMapping/>
  </p:clrMapOvr>
  <p:transition>
    <p:fade/>
  </p:transition>
  <p:timing>
    <p:tnLst>
      <p:par>
        <p:cTn id="1" dur="indefinite" restart="never" nodeType="tmRoot"/>
      </p:par>
    </p:tnLst>
  </p:timing>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83759960"/>
      </p:ext>
    </p:extLst>
  </p:cSld>
  <p:clrMapOvr>
    <a:masterClrMapping/>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Tree>
    <p:extLst>
      <p:ext uri="{BB962C8B-B14F-4D97-AF65-F5344CB8AC3E}">
        <p14:creationId xmlns:p14="http://schemas.microsoft.com/office/powerpoint/2010/main" val="1587127199"/>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78952442"/>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bwMode="auto">
          <a:xfrm>
            <a:off x="8884871" y="-1"/>
            <a:ext cx="3307130" cy="6855083"/>
          </a:xfrm>
          <a:prstGeom prst="rect">
            <a:avLst/>
          </a:prstGeom>
          <a:solidFill>
            <a:srgbClr val="00AEEF"/>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ndParaRPr>
          </a:p>
        </p:txBody>
      </p:sp>
      <p:sp>
        <p:nvSpPr>
          <p:cNvPr id="6" name="Rounded Rectangle 29"/>
          <p:cNvSpPr/>
          <p:nvPr userDrawn="1"/>
        </p:nvSpPr>
        <p:spPr bwMode="black">
          <a:xfrm>
            <a:off x="9884269" y="1944139"/>
            <a:ext cx="1308334" cy="3044320"/>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5"/>
          <p:cNvSpPr>
            <a:spLocks noGrp="1"/>
          </p:cNvSpPr>
          <p:nvPr>
            <p:ph type="title" idx="4294967295"/>
          </p:nvPr>
        </p:nvSpPr>
        <p:spPr>
          <a:xfrm>
            <a:off x="461264" y="158735"/>
            <a:ext cx="3694118" cy="2413891"/>
          </a:xfrm>
          <a:prstGeom prst="rect">
            <a:avLst/>
          </a:prstGeom>
        </p:spPr>
        <p:txBody>
          <a:bodyPr anchor="ctr">
            <a:noAutofit/>
          </a:bodyPr>
          <a:lstStyle>
            <a:lvl1pPr>
              <a:defRPr sz="8800"/>
            </a:lvl1pPr>
          </a:lstStyle>
          <a:p>
            <a:r>
              <a:rPr lang="en-US" sz="8798" dirty="0">
                <a:solidFill>
                  <a:schemeClr val="bg1">
                    <a:alpha val="99000"/>
                  </a:schemeClr>
                </a:solidFill>
              </a:rPr>
              <a:t>Q&amp;A</a:t>
            </a:r>
          </a:p>
        </p:txBody>
      </p:sp>
    </p:spTree>
    <p:extLst>
      <p:ext uri="{BB962C8B-B14F-4D97-AF65-F5344CB8AC3E}">
        <p14:creationId xmlns:p14="http://schemas.microsoft.com/office/powerpoint/2010/main" val="2257946326"/>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lt">
    <p:spTree>
      <p:nvGrpSpPr>
        <p:cNvPr id="1" name=""/>
        <p:cNvGrpSpPr/>
        <p:nvPr/>
      </p:nvGrpSpPr>
      <p:grpSpPr>
        <a:xfrm>
          <a:off x="0" y="0"/>
          <a:ext cx="0" cy="0"/>
          <a:chOff x="0" y="0"/>
          <a:chExt cx="0" cy="0"/>
        </a:xfrm>
      </p:grpSpPr>
      <p:pic>
        <p:nvPicPr>
          <p:cNvPr id="6"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9" name="Title"/>
          <p:cNvSpPr>
            <a:spLocks noGrp="1"/>
          </p:cNvSpPr>
          <p:nvPr>
            <p:ph type="title" hasCustomPrompt="1"/>
          </p:nvPr>
        </p:nvSpPr>
        <p:spPr>
          <a:xfrm>
            <a:off x="0" y="2194768"/>
            <a:ext cx="12192001" cy="1081833"/>
          </a:xfrm>
          <a:prstGeom prst="rect">
            <a:avLst/>
          </a:prstGeom>
        </p:spPr>
        <p:txBody>
          <a:bodyPr/>
          <a:lstStyle>
            <a:lvl1pPr algn="ctr">
              <a:defRPr lang="en-US" sz="5400" b="0" kern="1200" cap="none" spc="0" baseline="0" dirty="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
        <p:nvSpPr>
          <p:cNvPr id="11" name="Presenter"/>
          <p:cNvSpPr>
            <a:spLocks noGrp="1"/>
          </p:cNvSpPr>
          <p:nvPr>
            <p:ph type="body" sz="quarter" idx="10" hasCustomPrompt="1"/>
          </p:nvPr>
        </p:nvSpPr>
        <p:spPr>
          <a:xfrm>
            <a:off x="-1588" y="3276600"/>
            <a:ext cx="12192000" cy="990600"/>
          </a:xfrm>
          <a:prstGeom prst="rect">
            <a:avLst/>
          </a:prstGeom>
        </p:spPr>
        <p:txBody>
          <a:bodyPr/>
          <a:lstStyle>
            <a:lvl1pPr marL="0" indent="0" algn="ctr">
              <a:buNone/>
              <a:defRPr lang="en-US" sz="2200" b="0" kern="1200" cap="none" spc="-102" baseline="0" dirty="0">
                <a:ln w="3175">
                  <a:noFill/>
                </a:ln>
                <a:solidFill>
                  <a:srgbClr val="FFFFFF"/>
                </a:solidFill>
                <a:effectLst/>
                <a:latin typeface="+mj-lt"/>
                <a:ea typeface="+mn-ea"/>
                <a:cs typeface="Segoe UI" pitchFamily="34" charset="0"/>
              </a:defRPr>
            </a:lvl1pPr>
          </a:lstStyle>
          <a:p>
            <a:pPr lvl="0"/>
            <a:r>
              <a:rPr lang="en-US" dirty="0" smtClean="0"/>
              <a:t>Presenter</a:t>
            </a:r>
            <a:endParaRPr lang="en-US" dirty="0"/>
          </a:p>
        </p:txBody>
      </p:sp>
    </p:spTree>
    <p:extLst>
      <p:ext uri="{BB962C8B-B14F-4D97-AF65-F5344CB8AC3E}">
        <p14:creationId xmlns:p14="http://schemas.microsoft.com/office/powerpoint/2010/main" val="2153966380"/>
      </p:ext>
    </p:extLst>
  </p:cSld>
  <p:clrMapOvr>
    <a:masterClrMapping/>
  </p:clrMapOvr>
  <p:transition>
    <p:fade/>
  </p:transition>
  <p:timing>
    <p:tnLst>
      <p:par>
        <p:cTn id="1" dur="indefinite" restart="never" nodeType="tmRoot"/>
      </p:par>
    </p:tnLst>
  </p:timing>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835"/>
            <a:ext cx="12192000" cy="6852165"/>
          </a:xfrm>
          <a:prstGeom prst="rect">
            <a:avLst/>
          </a:prstGeom>
        </p:spPr>
      </p:pic>
      <p:sp>
        <p:nvSpPr>
          <p:cNvPr id="8" name="Rectangle 7"/>
          <p:cNvSpPr/>
          <p:nvPr userDrawn="1"/>
        </p:nvSpPr>
        <p:spPr bwMode="auto">
          <a:xfrm>
            <a:off x="10187268" y="-1"/>
            <a:ext cx="2004732" cy="6855083"/>
          </a:xfrm>
          <a:prstGeom prst="rect">
            <a:avLst/>
          </a:prstGeom>
          <a:solidFill>
            <a:srgbClr val="8CC600"/>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ndParaRPr>
          </a:p>
        </p:txBody>
      </p:sp>
      <p:sp>
        <p:nvSpPr>
          <p:cNvPr id="9" name="Freeform 64"/>
          <p:cNvSpPr>
            <a:spLocks noEditPoints="1"/>
          </p:cNvSpPr>
          <p:nvPr userDrawn="1"/>
        </p:nvSpPr>
        <p:spPr bwMode="black">
          <a:xfrm flipH="1">
            <a:off x="10598291" y="233151"/>
            <a:ext cx="1182686" cy="90830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43" tIns="41972" rIns="83943" bIns="41972" numCol="1" anchor="t" anchorCtr="0" compatLnSpc="1">
            <a:prstTxWarp prst="textNoShape">
              <a:avLst/>
            </a:prstTxWarp>
          </a:bodyPr>
          <a:lstStyle/>
          <a:p>
            <a:pPr marL="0" marR="0" lvl="0" indent="0" defTabSz="932559"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smtClean="0">
              <a:ln>
                <a:noFill/>
              </a:ln>
              <a:solidFill>
                <a:srgbClr val="292929"/>
              </a:solidFill>
              <a:effectLst/>
              <a:uLnTx/>
              <a:uFillTx/>
            </a:endParaRPr>
          </a:p>
        </p:txBody>
      </p:sp>
      <p:sp>
        <p:nvSpPr>
          <p:cNvPr id="4" name="Text Placeholder 3"/>
          <p:cNvSpPr>
            <a:spLocks noGrp="1"/>
          </p:cNvSpPr>
          <p:nvPr>
            <p:ph type="body" sz="quarter" idx="10"/>
          </p:nvPr>
        </p:nvSpPr>
        <p:spPr>
          <a:xfrm>
            <a:off x="589800" y="233151"/>
            <a:ext cx="9310688" cy="6416675"/>
          </a:xfrm>
          <a:prstGeom prst="rect">
            <a:avLst/>
          </a:prstGeom>
        </p:spPr>
        <p:txBody>
          <a:bodyPr/>
          <a:lstStyle>
            <a:lvl1pPr marL="0" indent="0">
              <a:buNone/>
              <a:defRPr sz="3600"/>
            </a:lvl1pPr>
            <a:lvl2pPr>
              <a:defRPr sz="3600"/>
            </a:lvl2pPr>
            <a:lvl3pPr>
              <a:defRPr sz="3600"/>
            </a:lvl3pPr>
            <a:lvl4pPr>
              <a:defRPr sz="3600"/>
            </a:lvl4pPr>
            <a:lvl5pPr>
              <a:defRPr sz="3600"/>
            </a:lvl5pPr>
          </a:lstStyle>
          <a:p>
            <a:pPr lvl="0"/>
            <a:r>
              <a:rPr lang="en-US" dirty="0" smtClean="0"/>
              <a:t>Click to edit Master text styles</a:t>
            </a:r>
            <a:endParaRPr lang="en-US" dirty="0"/>
          </a:p>
        </p:txBody>
      </p:sp>
    </p:spTree>
    <p:extLst>
      <p:ext uri="{BB962C8B-B14F-4D97-AF65-F5344CB8AC3E}">
        <p14:creationId xmlns:p14="http://schemas.microsoft.com/office/powerpoint/2010/main" val="2685348906"/>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E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 name="Text Box 3"/>
          <p:cNvSpPr txBox="1">
            <a:spLocks noChangeArrowheads="1"/>
          </p:cNvSpPr>
          <p:nvPr userDrawn="1"/>
        </p:nvSpPr>
        <p:spPr bwMode="blackWhite">
          <a:xfrm>
            <a:off x="450202" y="5503176"/>
            <a:ext cx="8639369" cy="711824"/>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a:t>
            </a:r>
            <a:r>
              <a:rPr lang="en-US" sz="686" dirty="0" smtClean="0">
                <a:gradFill>
                  <a:gsLst>
                    <a:gs pos="0">
                      <a:srgbClr val="FFFFFF"/>
                    </a:gs>
                    <a:gs pos="100000">
                      <a:srgbClr val="FFFFFF"/>
                    </a:gs>
                  </a:gsLst>
                  <a:lin ang="5400000" scaled="0"/>
                </a:gradFill>
                <a:cs typeface="Segoe UI" pitchFamily="34" charset="0"/>
              </a:rPr>
              <a:t>2014 </a:t>
            </a:r>
            <a:r>
              <a:rPr lang="en-US" sz="686" dirty="0">
                <a:gradFill>
                  <a:gsLst>
                    <a:gs pos="0">
                      <a:srgbClr val="FFFFFF"/>
                    </a:gs>
                    <a:gs pos="100000">
                      <a:srgbClr val="FFFFFF"/>
                    </a:gs>
                  </a:gsLst>
                  <a:lin ang="5400000" scaled="0"/>
                </a:gradFill>
                <a:cs typeface="Segoe UI" pitchFamily="34" charset="0"/>
              </a:rPr>
              <a:t>Microsoft Corporation. All rights reserved. Microsoft, Windows, Windows Vista and other product names are or may be registered trademarks and/or trademarks in the U.S. and/or other countries.</a:t>
            </a:r>
          </a:p>
          <a:p>
            <a:pPr defTabSz="913924" eaLnBrk="0" hangingPunct="0"/>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916" y="2968090"/>
            <a:ext cx="3223861" cy="690695"/>
          </a:xfrm>
          <a:prstGeom prst="rect">
            <a:avLst/>
          </a:prstGeom>
        </p:spPr>
      </p:pic>
    </p:spTree>
    <p:extLst>
      <p:ext uri="{BB962C8B-B14F-4D97-AF65-F5344CB8AC3E}">
        <p14:creationId xmlns:p14="http://schemas.microsoft.com/office/powerpoint/2010/main" val="1220158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95445"/>
          </a:xfrm>
          <a:prstGeom prst="rect">
            <a:avLst/>
          </a:prstGeom>
        </p:spPr>
        <p:txBody>
          <a:bodyPr>
            <a:spAutoFit/>
          </a:bodyPr>
          <a:lstStyle>
            <a:lvl3pPr>
              <a:defRPr sz="2353"/>
            </a:lvl3pPr>
            <a:lvl4pPr>
              <a:defRPr sz="1961"/>
            </a:lvl4pPr>
            <a:lvl5pPr>
              <a:defRPr sz="1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a:xfrm>
            <a:off x="269240" y="289511"/>
            <a:ext cx="11655840" cy="899665"/>
          </a:xfrm>
          <a:prstGeom prst="rect">
            <a:avLst/>
          </a:prstGeom>
        </p:spPr>
        <p:txBody>
          <a:bodyPr/>
          <a:lstStyle/>
          <a:p>
            <a:r>
              <a:rPr lang="en-US" smtClean="0"/>
              <a:t>Click to edit Master title style</a:t>
            </a:r>
            <a:endParaRPr lang="en-US"/>
          </a:p>
        </p:txBody>
      </p:sp>
    </p:spTree>
    <p:extLst>
      <p:ext uri="{BB962C8B-B14F-4D97-AF65-F5344CB8AC3E}">
        <p14:creationId xmlns:p14="http://schemas.microsoft.com/office/powerpoint/2010/main" val="3883031541"/>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69466" y="2709521"/>
            <a:ext cx="10722224" cy="1266359"/>
          </a:xfrm>
          <a:prstGeom prst="rect">
            <a:avLst/>
          </a:prstGeom>
        </p:spPr>
        <p:txBody>
          <a:bodyPr>
            <a:noAutofit/>
          </a:bodyPr>
          <a:lstStyle>
            <a:lvl1pPr algn="ctr">
              <a:defRPr sz="8000"/>
            </a:lvl1pPr>
          </a:lstStyle>
          <a:p>
            <a:pPr algn="ctr"/>
            <a:r>
              <a:rPr lang="en-US" sz="7998" dirty="0" smtClean="0"/>
              <a:t>Statement</a:t>
            </a:r>
            <a:endParaRPr lang="en-US" sz="7998" dirty="0"/>
          </a:p>
        </p:txBody>
      </p:sp>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3732165487"/>
      </p:ext>
    </p:extLst>
  </p:cSld>
  <p:clrMapOvr>
    <a:masterClrMapping/>
  </p:clrMapOvr>
  <p:transition>
    <p:fade/>
  </p:transition>
  <p:timing>
    <p:tnLst>
      <p:par>
        <p:cTn id="1" dur="indefinite" restart="never" nodeType="tmRoot"/>
      </p:par>
    </p:tnLst>
  </p:timing>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500372479"/>
      </p:ext>
    </p:extLst>
  </p:cSld>
  <p:clrMapOvr>
    <a:masterClrMapping/>
  </p:clrMapOvr>
  <p:transition>
    <p:fade/>
  </p:transition>
  <p:timing>
    <p:tnLst>
      <p:par>
        <p:cTn id="1" dur="indefinite" restart="never" nodeType="tmRoot"/>
      </p:par>
    </p:tnLst>
  </p:timing>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913444099"/>
      </p:ext>
    </p:extLst>
  </p:cSld>
  <p:clrMapOvr>
    <a:masterClrMapping/>
  </p:clrMapOvr>
  <p:transition>
    <p:fade/>
  </p:transition>
  <p:timing>
    <p:tnLst>
      <p:par>
        <p:cTn id="1" dur="indefinite" restart="never" nodeType="tmRoot"/>
      </p:par>
    </p:tnLst>
  </p:timing>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6"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Tree>
    <p:extLst>
      <p:ext uri="{BB962C8B-B14F-4D97-AF65-F5344CB8AC3E}">
        <p14:creationId xmlns:p14="http://schemas.microsoft.com/office/powerpoint/2010/main" val="264086258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7"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866025619"/>
      </p:ext>
    </p:extLst>
  </p:cSld>
  <p:clrMapOvr>
    <a:masterClrMapping/>
  </p:clrMapOvr>
  <p:transition>
    <p:fade/>
  </p:transition>
  <p:timing>
    <p:tnLst>
      <p:par>
        <p:cTn id="1" dur="indefinite" restart="never" nodeType="tmRoot"/>
      </p:par>
    </p:tnLst>
  </p:timing>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637976168"/>
      </p:ext>
    </p:extLst>
  </p:cSld>
  <p:clrMapOvr>
    <a:masterClrMapping/>
  </p:clrMapOvr>
  <p:transition>
    <p:fade/>
  </p:transition>
  <p:timing>
    <p:tnLst>
      <p:par>
        <p:cTn id="1" dur="indefinite" restart="never" nodeType="tmRoot"/>
      </p:par>
    </p:tnLst>
  </p:timing>
  <p:hf hdr="0" ftr="0" dt="0"/>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image" Target="../media/image2.png"/><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rot="5400000">
            <a:off x="10325051" y="1906413"/>
            <a:ext cx="4214127" cy="401305"/>
          </a:xfrm>
          <a:prstGeom prst="rect">
            <a:avLst/>
          </a:prstGeom>
        </p:spPr>
      </p:pic>
      <p:pic>
        <p:nvPicPr>
          <p:cNvPr id="8" name="Logo" descr="MS Logo White.png"/>
          <p:cNvPicPr>
            <a:picLocks noChangeAspect="1"/>
          </p:cNvPicPr>
          <p:nvPr/>
        </p:nvPicPr>
        <p:blipFill>
          <a:blip r:embed="rId35"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86610968"/>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 id="2147483750" r:id="rId18"/>
    <p:sldLayoutId id="2147483751" r:id="rId19"/>
    <p:sldLayoutId id="2147483752" r:id="rId20"/>
    <p:sldLayoutId id="2147483753" r:id="rId21"/>
    <p:sldLayoutId id="2147483754" r:id="rId22"/>
    <p:sldLayoutId id="2147483755" r:id="rId23"/>
    <p:sldLayoutId id="2147483756" r:id="rId24"/>
    <p:sldLayoutId id="2147483757" r:id="rId25"/>
    <p:sldLayoutId id="2147483768" r:id="rId26"/>
    <p:sldLayoutId id="2147483772" r:id="rId27"/>
    <p:sldLayoutId id="2147483770" r:id="rId28"/>
    <p:sldLayoutId id="2147483771" r:id="rId29"/>
    <p:sldLayoutId id="2147483773" r:id="rId30"/>
    <p:sldLayoutId id="2147483767" r:id="rId31"/>
    <p:sldLayoutId id="2147483774" r:id="rId32"/>
  </p:sldLayoutIdLst>
  <p:transition>
    <p:fade/>
  </p:transition>
  <p:timing>
    <p:tnLst>
      <p:par>
        <p:cTn id="1" dur="indefinite" restart="never" nodeType="tmRoot"/>
      </p:par>
    </p:tnLst>
  </p:timing>
  <p:hf hdr="0" ftr="0" dt="0"/>
  <p:txStyles>
    <p:title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8" Type="http://schemas.openxmlformats.org/officeDocument/2006/relationships/image" Target="../media/image38.emf"/><Relationship Id="rId3" Type="http://schemas.openxmlformats.org/officeDocument/2006/relationships/image" Target="../media/image33.emf"/><Relationship Id="rId7" Type="http://schemas.openxmlformats.org/officeDocument/2006/relationships/image" Target="../media/image37.emf"/><Relationship Id="rId2" Type="http://schemas.openxmlformats.org/officeDocument/2006/relationships/image" Target="../media/image32.emf"/><Relationship Id="rId1" Type="http://schemas.openxmlformats.org/officeDocument/2006/relationships/slideLayout" Target="../slideLayouts/slideLayout26.xml"/><Relationship Id="rId6" Type="http://schemas.openxmlformats.org/officeDocument/2006/relationships/image" Target="../media/image36.emf"/><Relationship Id="rId11" Type="http://schemas.openxmlformats.org/officeDocument/2006/relationships/image" Target="../media/image41.emf"/><Relationship Id="rId5" Type="http://schemas.openxmlformats.org/officeDocument/2006/relationships/image" Target="../media/image35.emf"/><Relationship Id="rId10" Type="http://schemas.openxmlformats.org/officeDocument/2006/relationships/image" Target="../media/image40.emf"/><Relationship Id="rId4" Type="http://schemas.openxmlformats.org/officeDocument/2006/relationships/image" Target="../media/image34.emf"/><Relationship Id="rId9" Type="http://schemas.openxmlformats.org/officeDocument/2006/relationships/image" Target="../media/image39.emf"/></Relationships>
</file>

<file path=ppt/slides/_rels/slide11.xml.rels><?xml version="1.0" encoding="UTF-8" standalone="yes"?>
<Relationships xmlns="http://schemas.openxmlformats.org/package/2006/relationships"><Relationship Id="rId8" Type="http://schemas.openxmlformats.org/officeDocument/2006/relationships/image" Target="../media/image44.emf"/><Relationship Id="rId13" Type="http://schemas.openxmlformats.org/officeDocument/2006/relationships/image" Target="../media/image38.emf"/><Relationship Id="rId3" Type="http://schemas.openxmlformats.org/officeDocument/2006/relationships/image" Target="../media/image33.emf"/><Relationship Id="rId7" Type="http://schemas.openxmlformats.org/officeDocument/2006/relationships/image" Target="../media/image43.emf"/><Relationship Id="rId12" Type="http://schemas.openxmlformats.org/officeDocument/2006/relationships/image" Target="../media/image37.emf"/><Relationship Id="rId2" Type="http://schemas.openxmlformats.org/officeDocument/2006/relationships/image" Target="../media/image32.emf"/><Relationship Id="rId16" Type="http://schemas.openxmlformats.org/officeDocument/2006/relationships/image" Target="../media/image41.emf"/><Relationship Id="rId1" Type="http://schemas.openxmlformats.org/officeDocument/2006/relationships/slideLayout" Target="../slideLayouts/slideLayout26.xml"/><Relationship Id="rId6" Type="http://schemas.openxmlformats.org/officeDocument/2006/relationships/image" Target="../media/image35.emf"/><Relationship Id="rId11" Type="http://schemas.openxmlformats.org/officeDocument/2006/relationships/image" Target="../media/image36.emf"/><Relationship Id="rId5" Type="http://schemas.openxmlformats.org/officeDocument/2006/relationships/image" Target="../media/image34.emf"/><Relationship Id="rId15" Type="http://schemas.openxmlformats.org/officeDocument/2006/relationships/image" Target="../media/image40.emf"/><Relationship Id="rId10" Type="http://schemas.openxmlformats.org/officeDocument/2006/relationships/image" Target="../media/image46.emf"/><Relationship Id="rId4" Type="http://schemas.openxmlformats.org/officeDocument/2006/relationships/image" Target="../media/image42.emf"/><Relationship Id="rId9" Type="http://schemas.openxmlformats.org/officeDocument/2006/relationships/image" Target="../media/image45.emf"/><Relationship Id="rId14" Type="http://schemas.openxmlformats.org/officeDocument/2006/relationships/image" Target="../media/image39.emf"/></Relationships>
</file>

<file path=ppt/slides/_rels/slide12.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4.emf"/><Relationship Id="rId7" Type="http://schemas.openxmlformats.org/officeDocument/2006/relationships/image" Target="../media/image27.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23.png"/><Relationship Id="rId11" Type="http://schemas.openxmlformats.org/officeDocument/2006/relationships/image" Target="../media/image31.png"/><Relationship Id="rId5" Type="http://schemas.openxmlformats.org/officeDocument/2006/relationships/image" Target="../media/image26.emf"/><Relationship Id="rId10" Type="http://schemas.openxmlformats.org/officeDocument/2006/relationships/image" Target="../media/image30.emf"/><Relationship Id="rId4" Type="http://schemas.openxmlformats.org/officeDocument/2006/relationships/image" Target="../media/image25.emf"/><Relationship Id="rId9" Type="http://schemas.openxmlformats.org/officeDocument/2006/relationships/image" Target="../media/image29.em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8" Type="http://schemas.openxmlformats.org/officeDocument/2006/relationships/image" Target="../media/image38.emf"/><Relationship Id="rId13" Type="http://schemas.openxmlformats.org/officeDocument/2006/relationships/image" Target="../media/image51.emf"/><Relationship Id="rId3" Type="http://schemas.openxmlformats.org/officeDocument/2006/relationships/image" Target="../media/image32.emf"/><Relationship Id="rId7" Type="http://schemas.openxmlformats.org/officeDocument/2006/relationships/image" Target="../media/image36.emf"/><Relationship Id="rId12" Type="http://schemas.openxmlformats.org/officeDocument/2006/relationships/image" Target="../media/image50.emf"/><Relationship Id="rId2" Type="http://schemas.openxmlformats.org/officeDocument/2006/relationships/image" Target="../media/image47.emf"/><Relationship Id="rId1" Type="http://schemas.openxmlformats.org/officeDocument/2006/relationships/slideLayout" Target="../slideLayouts/slideLayout26.xml"/><Relationship Id="rId6" Type="http://schemas.openxmlformats.org/officeDocument/2006/relationships/image" Target="../media/image37.emf"/><Relationship Id="rId11" Type="http://schemas.openxmlformats.org/officeDocument/2006/relationships/image" Target="../media/image49.emf"/><Relationship Id="rId5" Type="http://schemas.openxmlformats.org/officeDocument/2006/relationships/image" Target="../media/image34.emf"/><Relationship Id="rId15" Type="http://schemas.openxmlformats.org/officeDocument/2006/relationships/image" Target="../media/image52.emf"/><Relationship Id="rId10" Type="http://schemas.openxmlformats.org/officeDocument/2006/relationships/image" Target="../media/image48.emf"/><Relationship Id="rId4" Type="http://schemas.openxmlformats.org/officeDocument/2006/relationships/image" Target="../media/image33.emf"/><Relationship Id="rId9" Type="http://schemas.openxmlformats.org/officeDocument/2006/relationships/image" Target="../media/image39.emf"/><Relationship Id="rId14" Type="http://schemas.openxmlformats.org/officeDocument/2006/relationships/image" Target="../media/image40.em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8.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6.xml"/><Relationship Id="rId1" Type="http://schemas.openxmlformats.org/officeDocument/2006/relationships/slideLayout" Target="../slideLayouts/slideLayout8.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8.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16.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1.xml.rels><?xml version="1.0" encoding="UTF-8" standalone="yes"?>
<Relationships xmlns="http://schemas.openxmlformats.org/package/2006/relationships"><Relationship Id="rId2" Type="http://schemas.openxmlformats.org/officeDocument/2006/relationships/hyperlink" Target="http://swagger.io/" TargetMode="External"/><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0.xml"/></Relationships>
</file>

<file path=ppt/slides/_rels/slide3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56.em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8" Type="http://schemas.openxmlformats.org/officeDocument/2006/relationships/image" Target="../media/image59.emf"/><Relationship Id="rId13" Type="http://schemas.openxmlformats.org/officeDocument/2006/relationships/image" Target="../media/image39.emf"/><Relationship Id="rId18" Type="http://schemas.openxmlformats.org/officeDocument/2006/relationships/image" Target="../media/image63.emf"/><Relationship Id="rId3" Type="http://schemas.openxmlformats.org/officeDocument/2006/relationships/image" Target="../media/image57.emf"/><Relationship Id="rId21" Type="http://schemas.openxmlformats.org/officeDocument/2006/relationships/image" Target="../media/image66.emf"/><Relationship Id="rId7" Type="http://schemas.openxmlformats.org/officeDocument/2006/relationships/image" Target="../media/image58.emf"/><Relationship Id="rId12" Type="http://schemas.openxmlformats.org/officeDocument/2006/relationships/image" Target="../media/image38.emf"/><Relationship Id="rId17" Type="http://schemas.openxmlformats.org/officeDocument/2006/relationships/image" Target="../media/image62.emf"/><Relationship Id="rId2" Type="http://schemas.openxmlformats.org/officeDocument/2006/relationships/image" Target="../media/image32.emf"/><Relationship Id="rId16" Type="http://schemas.openxmlformats.org/officeDocument/2006/relationships/image" Target="../media/image61.emf"/><Relationship Id="rId20" Type="http://schemas.openxmlformats.org/officeDocument/2006/relationships/image" Target="../media/image65.emf"/><Relationship Id="rId1" Type="http://schemas.openxmlformats.org/officeDocument/2006/relationships/slideLayout" Target="../slideLayouts/slideLayout26.xml"/><Relationship Id="rId6" Type="http://schemas.openxmlformats.org/officeDocument/2006/relationships/image" Target="../media/image37.emf"/><Relationship Id="rId11" Type="http://schemas.openxmlformats.org/officeDocument/2006/relationships/image" Target="../media/image42.emf"/><Relationship Id="rId5" Type="http://schemas.openxmlformats.org/officeDocument/2006/relationships/image" Target="../media/image34.emf"/><Relationship Id="rId15" Type="http://schemas.openxmlformats.org/officeDocument/2006/relationships/image" Target="../media/image52.emf"/><Relationship Id="rId10" Type="http://schemas.openxmlformats.org/officeDocument/2006/relationships/image" Target="../media/image36.emf"/><Relationship Id="rId19" Type="http://schemas.openxmlformats.org/officeDocument/2006/relationships/image" Target="../media/image64.emf"/><Relationship Id="rId4" Type="http://schemas.openxmlformats.org/officeDocument/2006/relationships/image" Target="../media/image33.emf"/><Relationship Id="rId9" Type="http://schemas.openxmlformats.org/officeDocument/2006/relationships/image" Target="../media/image60.emf"/><Relationship Id="rId14" Type="http://schemas.openxmlformats.org/officeDocument/2006/relationships/image" Target="../media/image40.emf"/><Relationship Id="rId22" Type="http://schemas.openxmlformats.org/officeDocument/2006/relationships/image" Target="../media/image67.emf"/></Relationships>
</file>

<file path=ppt/slides/_rels/slide4.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16.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40.xml.rels><?xml version="1.0" encoding="UTF-8" standalone="yes"?>
<Relationships xmlns="http://schemas.openxmlformats.org/package/2006/relationships"><Relationship Id="rId3" Type="http://schemas.openxmlformats.org/officeDocument/2006/relationships/image" Target="../media/image68.emf"/><Relationship Id="rId2" Type="http://schemas.openxmlformats.org/officeDocument/2006/relationships/notesSlide" Target="../notesSlides/notesSlide8.xml"/><Relationship Id="rId1" Type="http://schemas.openxmlformats.org/officeDocument/2006/relationships/slideLayout" Target="../slideLayouts/slideLayout10.xml"/><Relationship Id="rId5" Type="http://schemas.openxmlformats.org/officeDocument/2006/relationships/image" Target="../media/image70.png"/><Relationship Id="rId4" Type="http://schemas.openxmlformats.org/officeDocument/2006/relationships/image" Target="../media/image69.png"/></Relationships>
</file>

<file path=ppt/slides/_rels/slide4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9.xml"/><Relationship Id="rId1" Type="http://schemas.openxmlformats.org/officeDocument/2006/relationships/slideLayout" Target="../slideLayouts/slideLayout9.xml"/><Relationship Id="rId4" Type="http://schemas.openxmlformats.org/officeDocument/2006/relationships/image" Target="../media/image23.png"/></Relationships>
</file>

<file path=ppt/slides/_rels/slide4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0.xml"/><Relationship Id="rId1" Type="http://schemas.openxmlformats.org/officeDocument/2006/relationships/slideLayout" Target="../slideLayouts/slideLayout9.xml"/><Relationship Id="rId4" Type="http://schemas.openxmlformats.org/officeDocument/2006/relationships/image" Target="../media/image2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4.xml.rels><?xml version="1.0" encoding="UTF-8" standalone="yes"?>
<Relationships xmlns="http://schemas.openxmlformats.org/package/2006/relationships"><Relationship Id="rId2" Type="http://schemas.openxmlformats.org/officeDocument/2006/relationships/hyperlink" Target="https://tryappservice.azure.com/" TargetMode="External"/><Relationship Id="rId1" Type="http://schemas.openxmlformats.org/officeDocument/2006/relationships/slideLayout" Target="../slideLayouts/slideLayout30.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4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1.xml"/><Relationship Id="rId1" Type="http://schemas.openxmlformats.org/officeDocument/2006/relationships/slideLayout" Target="../slideLayouts/slideLayout28.xml"/><Relationship Id="rId4" Type="http://schemas.openxmlformats.org/officeDocument/2006/relationships/image" Target="../media/image73.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3.png"/><Relationship Id="rId1" Type="http://schemas.openxmlformats.org/officeDocument/2006/relationships/slideLayout" Target="../slideLayouts/slideLayout16.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1.png"/><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emf"/><Relationship Id="rId2" Type="http://schemas.openxmlformats.org/officeDocument/2006/relationships/notesSlide" Target="../notesSlides/notesSlide3.xml"/><Relationship Id="rId1" Type="http://schemas.openxmlformats.org/officeDocument/2006/relationships/slideLayout" Target="../slideLayouts/slideLayout27.xml"/><Relationship Id="rId6" Type="http://schemas.openxmlformats.org/officeDocument/2006/relationships/image" Target="../media/image25.emf"/><Relationship Id="rId5" Type="http://schemas.openxmlformats.org/officeDocument/2006/relationships/image" Target="../media/image24.emf"/><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4.emf"/><Relationship Id="rId7" Type="http://schemas.openxmlformats.org/officeDocument/2006/relationships/image" Target="../media/image27.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23.png"/><Relationship Id="rId11" Type="http://schemas.openxmlformats.org/officeDocument/2006/relationships/image" Target="../media/image31.png"/><Relationship Id="rId5" Type="http://schemas.openxmlformats.org/officeDocument/2006/relationships/image" Target="../media/image26.emf"/><Relationship Id="rId10" Type="http://schemas.openxmlformats.org/officeDocument/2006/relationships/image" Target="../media/image30.emf"/><Relationship Id="rId4" Type="http://schemas.openxmlformats.org/officeDocument/2006/relationships/image" Target="../media/image25.emf"/><Relationship Id="rId9" Type="http://schemas.openxmlformats.org/officeDocument/2006/relationships/image" Target="../media/image29.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App Service </a:t>
            </a:r>
            <a:r>
              <a:rPr lang="en-US" dirty="0" smtClean="0"/>
              <a:t>API Apps</a:t>
            </a:r>
            <a:endParaRPr lang="en-US" dirty="0"/>
          </a:p>
        </p:txBody>
      </p:sp>
      <p:sp>
        <p:nvSpPr>
          <p:cNvPr id="3" name="Text Placeholder 2"/>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836227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8" name="Straight Connector 27"/>
          <p:cNvCxnSpPr/>
          <p:nvPr/>
        </p:nvCxnSpPr>
        <p:spPr>
          <a:xfrm>
            <a:off x="-64109" y="1156347"/>
            <a:ext cx="8942613" cy="5789484"/>
          </a:xfrm>
          <a:prstGeom prst="line">
            <a:avLst/>
          </a:prstGeom>
          <a:ln w="19050">
            <a:solidFill>
              <a:srgbClr val="87878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3342306" y="-223368"/>
            <a:ext cx="8942613" cy="5789484"/>
          </a:xfrm>
          <a:prstGeom prst="line">
            <a:avLst/>
          </a:prstGeom>
          <a:ln w="19050">
            <a:gradFill>
              <a:gsLst>
                <a:gs pos="0">
                  <a:schemeClr val="accent2"/>
                </a:gs>
                <a:gs pos="100000">
                  <a:schemeClr val="accent2"/>
                </a:gs>
              </a:gsLst>
              <a:lin ang="5400000" scaled="1"/>
            </a:gradFill>
            <a:headEnd type="none"/>
            <a:tailEnd type="none"/>
          </a:ln>
        </p:spPr>
        <p:style>
          <a:lnRef idx="1">
            <a:schemeClr val="accent1"/>
          </a:lnRef>
          <a:fillRef idx="0">
            <a:schemeClr val="accent1"/>
          </a:fillRef>
          <a:effectRef idx="0">
            <a:schemeClr val="accent1"/>
          </a:effectRef>
          <a:fontRef idx="minor">
            <a:schemeClr val="tx1"/>
          </a:fontRef>
        </p:style>
      </p:cxnSp>
      <p:sp>
        <p:nvSpPr>
          <p:cNvPr id="6" name="Rectangle 5"/>
          <p:cNvSpPr/>
          <p:nvPr/>
        </p:nvSpPr>
        <p:spPr bwMode="auto">
          <a:xfrm>
            <a:off x="1" y="487"/>
            <a:ext cx="6374576" cy="20314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2" name="Picture 11"/>
          <p:cNvPicPr>
            <a:picLocks noChangeAspect="1"/>
          </p:cNvPicPr>
          <p:nvPr/>
        </p:nvPicPr>
        <p:blipFill>
          <a:blip r:embed="rId2"/>
          <a:stretch>
            <a:fillRect/>
          </a:stretch>
        </p:blipFill>
        <p:spPr>
          <a:xfrm>
            <a:off x="4270015" y="2574848"/>
            <a:ext cx="3561040" cy="2295459"/>
          </a:xfrm>
          <a:prstGeom prst="rect">
            <a:avLst/>
          </a:prstGeom>
        </p:spPr>
      </p:pic>
      <p:pic>
        <p:nvPicPr>
          <p:cNvPr id="7" name="Picture 6"/>
          <p:cNvPicPr>
            <a:picLocks noChangeAspect="1"/>
          </p:cNvPicPr>
          <p:nvPr/>
        </p:nvPicPr>
        <p:blipFill>
          <a:blip r:embed="rId3"/>
          <a:stretch>
            <a:fillRect/>
          </a:stretch>
        </p:blipFill>
        <p:spPr>
          <a:xfrm>
            <a:off x="5184391" y="2219040"/>
            <a:ext cx="1526112" cy="2144927"/>
          </a:xfrm>
          <a:prstGeom prst="rect">
            <a:avLst/>
          </a:prstGeom>
        </p:spPr>
      </p:pic>
      <p:pic>
        <p:nvPicPr>
          <p:cNvPr id="13" name="Picture 12"/>
          <p:cNvPicPr>
            <a:picLocks noChangeAspect="1"/>
          </p:cNvPicPr>
          <p:nvPr/>
        </p:nvPicPr>
        <p:blipFill>
          <a:blip r:embed="rId4"/>
          <a:stretch>
            <a:fillRect/>
          </a:stretch>
        </p:blipFill>
        <p:spPr>
          <a:xfrm>
            <a:off x="2199988" y="2076108"/>
            <a:ext cx="1843189" cy="1221641"/>
          </a:xfrm>
          <a:prstGeom prst="rect">
            <a:avLst/>
          </a:prstGeom>
        </p:spPr>
      </p:pic>
      <p:pic>
        <p:nvPicPr>
          <p:cNvPr id="19" name="Picture 18"/>
          <p:cNvPicPr>
            <a:picLocks noChangeAspect="1"/>
          </p:cNvPicPr>
          <p:nvPr/>
        </p:nvPicPr>
        <p:blipFill>
          <a:blip r:embed="rId5"/>
          <a:stretch>
            <a:fillRect/>
          </a:stretch>
        </p:blipFill>
        <p:spPr>
          <a:xfrm>
            <a:off x="9620880" y="3351617"/>
            <a:ext cx="932271" cy="603717"/>
          </a:xfrm>
          <a:prstGeom prst="rect">
            <a:avLst/>
          </a:prstGeom>
        </p:spPr>
      </p:pic>
      <p:pic>
        <p:nvPicPr>
          <p:cNvPr id="26" name="Picture 25"/>
          <p:cNvPicPr>
            <a:picLocks noChangeAspect="1"/>
          </p:cNvPicPr>
          <p:nvPr/>
        </p:nvPicPr>
        <p:blipFill>
          <a:blip r:embed="rId6"/>
          <a:stretch>
            <a:fillRect/>
          </a:stretch>
        </p:blipFill>
        <p:spPr>
          <a:xfrm>
            <a:off x="4923341" y="3671842"/>
            <a:ext cx="1166102" cy="749692"/>
          </a:xfrm>
          <a:prstGeom prst="rect">
            <a:avLst/>
          </a:prstGeom>
        </p:spPr>
      </p:pic>
      <p:sp>
        <p:nvSpPr>
          <p:cNvPr id="37" name="Title 1"/>
          <p:cNvSpPr txBox="1">
            <a:spLocks/>
          </p:cNvSpPr>
          <p:nvPr/>
        </p:nvSpPr>
        <p:spPr>
          <a:xfrm>
            <a:off x="269241" y="289957"/>
            <a:ext cx="11655840" cy="899537"/>
          </a:xfrm>
          <a:prstGeom prst="rect">
            <a:avLst/>
          </a:prstGeom>
          <a:effectLst>
            <a:outerShdw blurRad="520700" sx="102000" sy="102000" algn="ctr" rotWithShape="0">
              <a:prstClr val="black">
                <a:alpha val="40000"/>
              </a:prstClr>
            </a:outerShdw>
          </a:effectLst>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705" dirty="0">
                <a:solidFill>
                  <a:schemeClr val="bg1"/>
                </a:solidFill>
              </a:rPr>
              <a:t>Develop apps with…</a:t>
            </a:r>
          </a:p>
        </p:txBody>
      </p:sp>
      <p:sp>
        <p:nvSpPr>
          <p:cNvPr id="38" name="Title 1"/>
          <p:cNvSpPr txBox="1">
            <a:spLocks/>
          </p:cNvSpPr>
          <p:nvPr/>
        </p:nvSpPr>
        <p:spPr>
          <a:xfrm>
            <a:off x="269241" y="1035422"/>
            <a:ext cx="11655840" cy="899537"/>
          </a:xfrm>
          <a:prstGeom prst="rect">
            <a:avLst/>
          </a:prstGeom>
          <a:effectLst>
            <a:outerShdw blurRad="520700" sx="102000" sy="102000" algn="ctr" rotWithShape="0">
              <a:prstClr val="black">
                <a:alpha val="40000"/>
              </a:prstClr>
            </a:outerShdw>
          </a:effectLst>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2353" dirty="0">
                <a:solidFill>
                  <a:schemeClr val="bg1"/>
                </a:solidFill>
              </a:rPr>
              <a:t>.NET  |  Node.js  |  PHP  |  Python  |  Java</a:t>
            </a:r>
          </a:p>
        </p:txBody>
      </p:sp>
      <p:pic>
        <p:nvPicPr>
          <p:cNvPr id="14" name="Picture 13"/>
          <p:cNvPicPr>
            <a:picLocks noChangeAspect="1"/>
          </p:cNvPicPr>
          <p:nvPr/>
        </p:nvPicPr>
        <p:blipFill>
          <a:blip r:embed="rId7"/>
          <a:stretch>
            <a:fillRect/>
          </a:stretch>
        </p:blipFill>
        <p:spPr>
          <a:xfrm>
            <a:off x="2757974" y="3404765"/>
            <a:ext cx="498159" cy="355128"/>
          </a:xfrm>
          <a:prstGeom prst="rect">
            <a:avLst/>
          </a:prstGeom>
        </p:spPr>
      </p:pic>
      <p:grpSp>
        <p:nvGrpSpPr>
          <p:cNvPr id="5" name="Group 4"/>
          <p:cNvGrpSpPr/>
          <p:nvPr/>
        </p:nvGrpSpPr>
        <p:grpSpPr>
          <a:xfrm>
            <a:off x="1730593" y="3699512"/>
            <a:ext cx="2313894" cy="2844922"/>
            <a:chOff x="1765295" y="3773198"/>
            <a:chExt cx="2360292" cy="2901969"/>
          </a:xfrm>
        </p:grpSpPr>
        <p:pic>
          <p:nvPicPr>
            <p:cNvPr id="43" name="Picture 42"/>
            <p:cNvPicPr>
              <a:picLocks noChangeAspect="1"/>
            </p:cNvPicPr>
            <p:nvPr/>
          </p:nvPicPr>
          <p:blipFill>
            <a:blip r:embed="rId8"/>
            <a:stretch>
              <a:fillRect/>
            </a:stretch>
          </p:blipFill>
          <p:spPr>
            <a:xfrm>
              <a:off x="1765295" y="3773198"/>
              <a:ext cx="1235610" cy="1795041"/>
            </a:xfrm>
            <a:prstGeom prst="rect">
              <a:avLst/>
            </a:prstGeom>
          </p:spPr>
        </p:pic>
        <p:pic>
          <p:nvPicPr>
            <p:cNvPr id="44" name="Picture 43"/>
            <p:cNvPicPr>
              <a:picLocks noChangeAspect="1"/>
            </p:cNvPicPr>
            <p:nvPr/>
          </p:nvPicPr>
          <p:blipFill>
            <a:blip r:embed="rId9"/>
            <a:stretch>
              <a:fillRect/>
            </a:stretch>
          </p:blipFill>
          <p:spPr>
            <a:xfrm>
              <a:off x="2120371" y="5085435"/>
              <a:ext cx="1323849" cy="1589732"/>
            </a:xfrm>
            <a:prstGeom prst="rect">
              <a:avLst/>
            </a:prstGeom>
          </p:spPr>
        </p:pic>
        <p:pic>
          <p:nvPicPr>
            <p:cNvPr id="45" name="Picture 44"/>
            <p:cNvPicPr>
              <a:picLocks noChangeAspect="1"/>
            </p:cNvPicPr>
            <p:nvPr/>
          </p:nvPicPr>
          <p:blipFill>
            <a:blip r:embed="rId10"/>
            <a:stretch>
              <a:fillRect/>
            </a:stretch>
          </p:blipFill>
          <p:spPr>
            <a:xfrm>
              <a:off x="3695028" y="5134866"/>
              <a:ext cx="430559" cy="1145897"/>
            </a:xfrm>
            <a:prstGeom prst="rect">
              <a:avLst/>
            </a:prstGeom>
          </p:spPr>
        </p:pic>
      </p:grpSp>
      <p:pic>
        <p:nvPicPr>
          <p:cNvPr id="31" name="Picture 30"/>
          <p:cNvPicPr>
            <a:picLocks noChangeAspect="1"/>
          </p:cNvPicPr>
          <p:nvPr/>
        </p:nvPicPr>
        <p:blipFill>
          <a:blip r:embed="rId11"/>
          <a:stretch>
            <a:fillRect/>
          </a:stretch>
        </p:blipFill>
        <p:spPr>
          <a:xfrm>
            <a:off x="7449591" y="982097"/>
            <a:ext cx="936246" cy="1441444"/>
          </a:xfrm>
          <a:prstGeom prst="rect">
            <a:avLst/>
          </a:prstGeom>
        </p:spPr>
      </p:pic>
    </p:spTree>
    <p:extLst>
      <p:ext uri="{BB962C8B-B14F-4D97-AF65-F5344CB8AC3E}">
        <p14:creationId xmlns:p14="http://schemas.microsoft.com/office/powerpoint/2010/main" val="35633851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left)">
                                      <p:cBhvr>
                                        <p:cTn id="7" dur="250"/>
                                        <p:tgtEl>
                                          <p:spTgt spid="29"/>
                                        </p:tgtEl>
                                      </p:cBhvr>
                                    </p:animEffect>
                                  </p:childTnLst>
                                </p:cTn>
                              </p:par>
                            </p:childTnLst>
                          </p:cTn>
                        </p:par>
                        <p:par>
                          <p:cTn id="8" fill="hold">
                            <p:stCondLst>
                              <p:cond delay="250"/>
                            </p:stCondLst>
                            <p:childTnLst>
                              <p:par>
                                <p:cTn id="9" presetID="10" presetClass="entr" presetSubtype="0" fill="hold" nodeType="afterEffect">
                                  <p:stCondLst>
                                    <p:cond delay="0"/>
                                  </p:stCondLst>
                                  <p:childTnLst>
                                    <p:set>
                                      <p:cBhvr>
                                        <p:cTn id="10" dur="1" fill="hold">
                                          <p:stCondLst>
                                            <p:cond delay="0"/>
                                          </p:stCondLst>
                                        </p:cTn>
                                        <p:tgtEl>
                                          <p:spTgt spid="31"/>
                                        </p:tgtEl>
                                        <p:attrNameLst>
                                          <p:attrName>style.visibility</p:attrName>
                                        </p:attrNameLst>
                                      </p:cBhvr>
                                      <p:to>
                                        <p:strVal val="visible"/>
                                      </p:to>
                                    </p:set>
                                    <p:animEffect transition="in" filter="fade">
                                      <p:cBhvr>
                                        <p:cTn id="11" dur="400"/>
                                        <p:tgtEl>
                                          <p:spTgt spid="31"/>
                                        </p:tgtEl>
                                      </p:cBhvr>
                                    </p:animEffect>
                                  </p:childTnLst>
                                </p:cTn>
                              </p:par>
                            </p:childTnLst>
                          </p:cTn>
                        </p:par>
                        <p:par>
                          <p:cTn id="12" fill="hold">
                            <p:stCondLst>
                              <p:cond delay="650"/>
                            </p:stCondLst>
                            <p:childTnLst>
                              <p:par>
                                <p:cTn id="13" presetID="22" presetClass="entr" presetSubtype="2" fill="hold" nodeType="after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wipe(right)">
                                      <p:cBhvr>
                                        <p:cTn id="15" dur="250"/>
                                        <p:tgtEl>
                                          <p:spTgt spid="28"/>
                                        </p:tgtEl>
                                      </p:cBhvr>
                                    </p:animEffect>
                                  </p:childTnLst>
                                </p:cTn>
                              </p:par>
                            </p:childTnLst>
                          </p:cTn>
                        </p:par>
                        <p:par>
                          <p:cTn id="16" fill="hold">
                            <p:stCondLst>
                              <p:cond delay="900"/>
                            </p:stCondLst>
                            <p:childTnLst>
                              <p:par>
                                <p:cTn id="17" presetID="10" presetClass="entr" presetSubtype="0" fill="hold"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par>
                                <p:cTn id="20" presetID="10" presetClass="entr" presetSubtype="0" fill="hold"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childTnLst>
                          </p:cTn>
                        </p:par>
                        <p:par>
                          <p:cTn id="23" fill="hold">
                            <p:stCondLst>
                              <p:cond delay="1400"/>
                            </p:stCondLst>
                            <p:childTnLst>
                              <p:par>
                                <p:cTn id="24" presetID="10" presetClass="entr" presetSubtype="0" fill="hold" nodeType="after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fade">
                                      <p:cBhvr>
                                        <p:cTn id="26" dur="500"/>
                                        <p:tgtEl>
                                          <p:spTgt spid="19"/>
                                        </p:tgtEl>
                                      </p:cBhvr>
                                    </p:animEffect>
                                  </p:childTnLst>
                                </p:cTn>
                              </p:par>
                            </p:childTnLst>
                          </p:cTn>
                        </p:par>
                        <p:par>
                          <p:cTn id="27" fill="hold">
                            <p:stCondLst>
                              <p:cond delay="1900"/>
                            </p:stCondLst>
                            <p:childTnLst>
                              <p:par>
                                <p:cTn id="28" presetID="10" presetClass="entr" presetSubtype="0" fill="hold" nodeType="after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fade">
                                      <p:cBhvr>
                                        <p:cTn id="30" dur="500"/>
                                        <p:tgtEl>
                                          <p:spTgt spid="12"/>
                                        </p:tgtEl>
                                      </p:cBhvr>
                                    </p:animEffect>
                                  </p:childTnLst>
                                </p:cTn>
                              </p:par>
                              <p:par>
                                <p:cTn id="31" presetID="10" presetClass="entr" presetSubtype="0" fill="hold" nodeType="with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fade">
                                      <p:cBhvr>
                                        <p:cTn id="33" dur="500"/>
                                        <p:tgtEl>
                                          <p:spTgt spid="13"/>
                                        </p:tgtEl>
                                      </p:cBhvr>
                                    </p:animEffect>
                                  </p:childTnLst>
                                </p:cTn>
                              </p:par>
                            </p:childTnLst>
                          </p:cTn>
                        </p:par>
                        <p:par>
                          <p:cTn id="34" fill="hold">
                            <p:stCondLst>
                              <p:cond delay="2400"/>
                            </p:stCondLst>
                            <p:childTnLst>
                              <p:par>
                                <p:cTn id="35" presetID="47" presetClass="entr" presetSubtype="0" fill="hold" nodeType="after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1000"/>
                                        <p:tgtEl>
                                          <p:spTgt spid="7"/>
                                        </p:tgtEl>
                                      </p:cBhvr>
                                    </p:animEffect>
                                    <p:anim calcmode="lin" valueType="num">
                                      <p:cBhvr>
                                        <p:cTn id="38" dur="1000" fill="hold"/>
                                        <p:tgtEl>
                                          <p:spTgt spid="7"/>
                                        </p:tgtEl>
                                        <p:attrNameLst>
                                          <p:attrName>ppt_x</p:attrName>
                                        </p:attrNameLst>
                                      </p:cBhvr>
                                      <p:tavLst>
                                        <p:tav tm="0">
                                          <p:val>
                                            <p:strVal val="#ppt_x"/>
                                          </p:val>
                                        </p:tav>
                                        <p:tav tm="100000">
                                          <p:val>
                                            <p:strVal val="#ppt_x"/>
                                          </p:val>
                                        </p:tav>
                                      </p:tavLst>
                                    </p:anim>
                                    <p:anim calcmode="lin" valueType="num">
                                      <p:cBhvr>
                                        <p:cTn id="39" dur="1000" fill="hold"/>
                                        <p:tgtEl>
                                          <p:spTgt spid="7"/>
                                        </p:tgtEl>
                                        <p:attrNameLst>
                                          <p:attrName>ppt_y</p:attrName>
                                        </p:attrNameLst>
                                      </p:cBhvr>
                                      <p:tavLst>
                                        <p:tav tm="0">
                                          <p:val>
                                            <p:strVal val="#ppt_y-.1"/>
                                          </p:val>
                                        </p:tav>
                                        <p:tav tm="100000">
                                          <p:val>
                                            <p:strVal val="#ppt_y"/>
                                          </p:val>
                                        </p:tav>
                                      </p:tavLst>
                                    </p:anim>
                                  </p:childTnLst>
                                </p:cTn>
                              </p:par>
                            </p:childTnLst>
                          </p:cTn>
                        </p:par>
                        <p:par>
                          <p:cTn id="40" fill="hold">
                            <p:stCondLst>
                              <p:cond delay="3400"/>
                            </p:stCondLst>
                            <p:childTnLst>
                              <p:par>
                                <p:cTn id="41" presetID="10" presetClass="entr" presetSubtype="0" fill="hold" nodeType="afterEffect">
                                  <p:stCondLst>
                                    <p:cond delay="0"/>
                                  </p:stCondLst>
                                  <p:childTnLst>
                                    <p:set>
                                      <p:cBhvr>
                                        <p:cTn id="42" dur="1" fill="hold">
                                          <p:stCondLst>
                                            <p:cond delay="0"/>
                                          </p:stCondLst>
                                        </p:cTn>
                                        <p:tgtEl>
                                          <p:spTgt spid="26"/>
                                        </p:tgtEl>
                                        <p:attrNameLst>
                                          <p:attrName>style.visibility</p:attrName>
                                        </p:attrNameLst>
                                      </p:cBhvr>
                                      <p:to>
                                        <p:strVal val="visible"/>
                                      </p:to>
                                    </p:set>
                                    <p:animEffect transition="in" filter="fade">
                                      <p:cBhvr>
                                        <p:cTn id="43" dur="500"/>
                                        <p:tgtEl>
                                          <p:spTgt spid="26"/>
                                        </p:tgtEl>
                                      </p:cBhvr>
                                    </p:animEffect>
                                  </p:childTnLst>
                                </p:cTn>
                              </p:par>
                            </p:childTnLst>
                          </p:cTn>
                        </p:par>
                        <p:par>
                          <p:cTn id="44" fill="hold">
                            <p:stCondLst>
                              <p:cond delay="3900"/>
                            </p:stCondLst>
                            <p:childTnLst>
                              <p:par>
                                <p:cTn id="45" presetID="10" presetClass="entr" presetSubtype="0" fill="hold" grpId="0" nodeType="afterEffect">
                                  <p:stCondLst>
                                    <p:cond delay="0"/>
                                  </p:stCondLst>
                                  <p:childTnLst>
                                    <p:set>
                                      <p:cBhvr>
                                        <p:cTn id="46" dur="1" fill="hold">
                                          <p:stCondLst>
                                            <p:cond delay="0"/>
                                          </p:stCondLst>
                                        </p:cTn>
                                        <p:tgtEl>
                                          <p:spTgt spid="37"/>
                                        </p:tgtEl>
                                        <p:attrNameLst>
                                          <p:attrName>style.visibility</p:attrName>
                                        </p:attrNameLst>
                                      </p:cBhvr>
                                      <p:to>
                                        <p:strVal val="visible"/>
                                      </p:to>
                                    </p:set>
                                    <p:animEffect transition="in" filter="fade">
                                      <p:cBhvr>
                                        <p:cTn id="47" dur="500"/>
                                        <p:tgtEl>
                                          <p:spTgt spid="37"/>
                                        </p:tgtEl>
                                      </p:cBhvr>
                                    </p:animEffect>
                                  </p:childTnLst>
                                </p:cTn>
                              </p:par>
                              <p:par>
                                <p:cTn id="48" presetID="10" presetClass="entr" presetSubtype="0" fill="hold" grpId="0" nodeType="withEffect" nodePh="1">
                                  <p:stCondLst>
                                    <p:cond delay="0"/>
                                  </p:stCondLst>
                                  <p:endCondLst>
                                    <p:cond evt="begin" delay="0">
                                      <p:tn val="48"/>
                                    </p:cond>
                                  </p:endCondLst>
                                  <p:childTnLst>
                                    <p:set>
                                      <p:cBhvr>
                                        <p:cTn id="49" dur="1" fill="hold">
                                          <p:stCondLst>
                                            <p:cond delay="0"/>
                                          </p:stCondLst>
                                        </p:cTn>
                                        <p:tgtEl>
                                          <p:spTgt spid="6"/>
                                        </p:tgtEl>
                                        <p:attrNameLst>
                                          <p:attrName>style.visibility</p:attrName>
                                        </p:attrNameLst>
                                      </p:cBhvr>
                                      <p:to>
                                        <p:strVal val="visible"/>
                                      </p:to>
                                    </p:set>
                                    <p:animEffect transition="in" filter="fade">
                                      <p:cBhvr>
                                        <p:cTn id="50" dur="200"/>
                                        <p:tgtEl>
                                          <p:spTgt spid="6"/>
                                        </p:tgtEl>
                                      </p:cBhvr>
                                    </p:animEffect>
                                  </p:childTnLst>
                                </p:cTn>
                              </p:par>
                            </p:childTnLst>
                          </p:cTn>
                        </p:par>
                        <p:par>
                          <p:cTn id="51" fill="hold">
                            <p:stCondLst>
                              <p:cond delay="4400"/>
                            </p:stCondLst>
                            <p:childTnLst>
                              <p:par>
                                <p:cTn id="52" presetID="10" presetClass="entr" presetSubtype="0" fill="hold" grpId="0" nodeType="afterEffect">
                                  <p:stCondLst>
                                    <p:cond delay="0"/>
                                  </p:stCondLst>
                                  <p:childTnLst>
                                    <p:set>
                                      <p:cBhvr>
                                        <p:cTn id="53" dur="1" fill="hold">
                                          <p:stCondLst>
                                            <p:cond delay="0"/>
                                          </p:stCondLst>
                                        </p:cTn>
                                        <p:tgtEl>
                                          <p:spTgt spid="38"/>
                                        </p:tgtEl>
                                        <p:attrNameLst>
                                          <p:attrName>style.visibility</p:attrName>
                                        </p:attrNameLst>
                                      </p:cBhvr>
                                      <p:to>
                                        <p:strVal val="visible"/>
                                      </p:to>
                                    </p:set>
                                    <p:animEffect transition="in" filter="fade">
                                      <p:cBhvr>
                                        <p:cTn id="54"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37" grpId="0"/>
      <p:bldP spid="3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8" name="Straight Connector 27"/>
          <p:cNvCxnSpPr/>
          <p:nvPr/>
        </p:nvCxnSpPr>
        <p:spPr>
          <a:xfrm>
            <a:off x="-64109" y="1156347"/>
            <a:ext cx="8942613" cy="5789484"/>
          </a:xfrm>
          <a:prstGeom prst="line">
            <a:avLst/>
          </a:prstGeom>
          <a:ln w="19050">
            <a:solidFill>
              <a:srgbClr val="87878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3342306" y="-223368"/>
            <a:ext cx="8942613" cy="5789484"/>
          </a:xfrm>
          <a:prstGeom prst="line">
            <a:avLst/>
          </a:prstGeom>
          <a:ln w="19050">
            <a:gradFill>
              <a:gsLst>
                <a:gs pos="0">
                  <a:schemeClr val="accent2"/>
                </a:gs>
                <a:gs pos="100000">
                  <a:schemeClr val="accent2"/>
                </a:gs>
              </a:gsLst>
              <a:lin ang="5400000" scaled="1"/>
            </a:gradFill>
            <a:headEnd type="none"/>
            <a:tailEnd type="none"/>
          </a:ln>
        </p:spPr>
        <p:style>
          <a:lnRef idx="1">
            <a:schemeClr val="accent1"/>
          </a:lnRef>
          <a:fillRef idx="0">
            <a:schemeClr val="accent1"/>
          </a:fillRef>
          <a:effectRef idx="0">
            <a:schemeClr val="accent1"/>
          </a:effectRef>
          <a:fontRef idx="minor">
            <a:schemeClr val="tx1"/>
          </a:fontRef>
        </p:style>
      </p:cxnSp>
      <p:sp>
        <p:nvSpPr>
          <p:cNvPr id="6" name="Rectangle 5"/>
          <p:cNvSpPr/>
          <p:nvPr/>
        </p:nvSpPr>
        <p:spPr bwMode="auto">
          <a:xfrm>
            <a:off x="1" y="487"/>
            <a:ext cx="6374576" cy="20314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2" name="Picture 11"/>
          <p:cNvPicPr>
            <a:picLocks noChangeAspect="1"/>
          </p:cNvPicPr>
          <p:nvPr/>
        </p:nvPicPr>
        <p:blipFill>
          <a:blip r:embed="rId2"/>
          <a:stretch>
            <a:fillRect/>
          </a:stretch>
        </p:blipFill>
        <p:spPr>
          <a:xfrm>
            <a:off x="4270015" y="2574848"/>
            <a:ext cx="3561040" cy="2295459"/>
          </a:xfrm>
          <a:prstGeom prst="rect">
            <a:avLst/>
          </a:prstGeom>
        </p:spPr>
      </p:pic>
      <p:pic>
        <p:nvPicPr>
          <p:cNvPr id="7" name="Picture 6"/>
          <p:cNvPicPr>
            <a:picLocks noChangeAspect="1"/>
          </p:cNvPicPr>
          <p:nvPr/>
        </p:nvPicPr>
        <p:blipFill>
          <a:blip r:embed="rId3"/>
          <a:stretch>
            <a:fillRect/>
          </a:stretch>
        </p:blipFill>
        <p:spPr>
          <a:xfrm>
            <a:off x="5184391" y="2219040"/>
            <a:ext cx="1526112" cy="2144927"/>
          </a:xfrm>
          <a:prstGeom prst="rect">
            <a:avLst/>
          </a:prstGeom>
        </p:spPr>
      </p:pic>
      <p:pic>
        <p:nvPicPr>
          <p:cNvPr id="11" name="Picture 10"/>
          <p:cNvPicPr>
            <a:picLocks noChangeAspect="1"/>
          </p:cNvPicPr>
          <p:nvPr/>
        </p:nvPicPr>
        <p:blipFill>
          <a:blip r:embed="rId4"/>
          <a:stretch>
            <a:fillRect/>
          </a:stretch>
        </p:blipFill>
        <p:spPr>
          <a:xfrm>
            <a:off x="8425026" y="1576271"/>
            <a:ext cx="705559" cy="455639"/>
          </a:xfrm>
          <a:prstGeom prst="rect">
            <a:avLst/>
          </a:prstGeom>
        </p:spPr>
      </p:pic>
      <p:pic>
        <p:nvPicPr>
          <p:cNvPr id="13" name="Picture 12"/>
          <p:cNvPicPr>
            <a:picLocks noChangeAspect="1"/>
          </p:cNvPicPr>
          <p:nvPr/>
        </p:nvPicPr>
        <p:blipFill>
          <a:blip r:embed="rId5"/>
          <a:stretch>
            <a:fillRect/>
          </a:stretch>
        </p:blipFill>
        <p:spPr>
          <a:xfrm>
            <a:off x="2199988" y="2076108"/>
            <a:ext cx="1843189" cy="1221641"/>
          </a:xfrm>
          <a:prstGeom prst="rect">
            <a:avLst/>
          </a:prstGeom>
        </p:spPr>
      </p:pic>
      <p:pic>
        <p:nvPicPr>
          <p:cNvPr id="19" name="Picture 18"/>
          <p:cNvPicPr>
            <a:picLocks noChangeAspect="1"/>
          </p:cNvPicPr>
          <p:nvPr/>
        </p:nvPicPr>
        <p:blipFill>
          <a:blip r:embed="rId6"/>
          <a:stretch>
            <a:fillRect/>
          </a:stretch>
        </p:blipFill>
        <p:spPr>
          <a:xfrm>
            <a:off x="9620880" y="3351617"/>
            <a:ext cx="932271" cy="603717"/>
          </a:xfrm>
          <a:prstGeom prst="rect">
            <a:avLst/>
          </a:prstGeom>
        </p:spPr>
      </p:pic>
      <p:grpSp>
        <p:nvGrpSpPr>
          <p:cNvPr id="4" name="Group 3"/>
          <p:cNvGrpSpPr/>
          <p:nvPr/>
        </p:nvGrpSpPr>
        <p:grpSpPr>
          <a:xfrm>
            <a:off x="6646516" y="1249458"/>
            <a:ext cx="3145840" cy="1995720"/>
            <a:chOff x="6779791" y="1274016"/>
            <a:chExt cx="3208921" cy="2035738"/>
          </a:xfrm>
        </p:grpSpPr>
        <p:pic>
          <p:nvPicPr>
            <p:cNvPr id="23" name="Picture 22"/>
            <p:cNvPicPr>
              <a:picLocks noChangeAspect="1"/>
            </p:cNvPicPr>
            <p:nvPr/>
          </p:nvPicPr>
          <p:blipFill>
            <a:blip r:embed="rId7"/>
            <a:stretch>
              <a:fillRect/>
            </a:stretch>
          </p:blipFill>
          <p:spPr>
            <a:xfrm>
              <a:off x="7232959" y="1274016"/>
              <a:ext cx="2755753" cy="1793693"/>
            </a:xfrm>
            <a:prstGeom prst="rect">
              <a:avLst/>
            </a:prstGeom>
          </p:spPr>
        </p:pic>
        <p:pic>
          <p:nvPicPr>
            <p:cNvPr id="20" name="Picture 19"/>
            <p:cNvPicPr>
              <a:picLocks noChangeAspect="1"/>
            </p:cNvPicPr>
            <p:nvPr/>
          </p:nvPicPr>
          <p:blipFill>
            <a:blip r:embed="rId8"/>
            <a:stretch>
              <a:fillRect/>
            </a:stretch>
          </p:blipFill>
          <p:spPr>
            <a:xfrm>
              <a:off x="8437986" y="2473001"/>
              <a:ext cx="1295714" cy="836753"/>
            </a:xfrm>
            <a:prstGeom prst="rect">
              <a:avLst/>
            </a:prstGeom>
          </p:spPr>
        </p:pic>
        <p:pic>
          <p:nvPicPr>
            <p:cNvPr id="21" name="Picture 20"/>
            <p:cNvPicPr>
              <a:picLocks noChangeAspect="1"/>
            </p:cNvPicPr>
            <p:nvPr/>
          </p:nvPicPr>
          <p:blipFill>
            <a:blip r:embed="rId9"/>
            <a:stretch>
              <a:fillRect/>
            </a:stretch>
          </p:blipFill>
          <p:spPr>
            <a:xfrm>
              <a:off x="7576388" y="1925096"/>
              <a:ext cx="1295714" cy="836753"/>
            </a:xfrm>
            <a:prstGeom prst="rect">
              <a:avLst/>
            </a:prstGeom>
          </p:spPr>
        </p:pic>
        <p:pic>
          <p:nvPicPr>
            <p:cNvPr id="22" name="Picture 21"/>
            <p:cNvPicPr>
              <a:picLocks noChangeAspect="1"/>
            </p:cNvPicPr>
            <p:nvPr/>
          </p:nvPicPr>
          <p:blipFill>
            <a:blip r:embed="rId10"/>
            <a:stretch>
              <a:fillRect/>
            </a:stretch>
          </p:blipFill>
          <p:spPr>
            <a:xfrm>
              <a:off x="6779791" y="1397058"/>
              <a:ext cx="1295714" cy="836753"/>
            </a:xfrm>
            <a:prstGeom prst="rect">
              <a:avLst/>
            </a:prstGeom>
          </p:spPr>
        </p:pic>
      </p:grpSp>
      <p:pic>
        <p:nvPicPr>
          <p:cNvPr id="26" name="Picture 25"/>
          <p:cNvPicPr>
            <a:picLocks noChangeAspect="1"/>
          </p:cNvPicPr>
          <p:nvPr/>
        </p:nvPicPr>
        <p:blipFill>
          <a:blip r:embed="rId11"/>
          <a:stretch>
            <a:fillRect/>
          </a:stretch>
        </p:blipFill>
        <p:spPr>
          <a:xfrm>
            <a:off x="4923341" y="3671842"/>
            <a:ext cx="1166102" cy="749692"/>
          </a:xfrm>
          <a:prstGeom prst="rect">
            <a:avLst/>
          </a:prstGeom>
        </p:spPr>
      </p:pic>
      <p:pic>
        <p:nvPicPr>
          <p:cNvPr id="30" name="Picture 29"/>
          <p:cNvPicPr>
            <a:picLocks noChangeAspect="1"/>
          </p:cNvPicPr>
          <p:nvPr/>
        </p:nvPicPr>
        <p:blipFill>
          <a:blip r:embed="rId4"/>
          <a:stretch>
            <a:fillRect/>
          </a:stretch>
        </p:blipFill>
        <p:spPr>
          <a:xfrm>
            <a:off x="6816340" y="2583261"/>
            <a:ext cx="705559" cy="455639"/>
          </a:xfrm>
          <a:prstGeom prst="rect">
            <a:avLst/>
          </a:prstGeom>
        </p:spPr>
      </p:pic>
      <p:sp>
        <p:nvSpPr>
          <p:cNvPr id="37" name="Title 1"/>
          <p:cNvSpPr txBox="1">
            <a:spLocks/>
          </p:cNvSpPr>
          <p:nvPr/>
        </p:nvSpPr>
        <p:spPr>
          <a:xfrm>
            <a:off x="269241" y="289957"/>
            <a:ext cx="11655840" cy="899537"/>
          </a:xfrm>
          <a:prstGeom prst="rect">
            <a:avLst/>
          </a:prstGeom>
          <a:effectLst>
            <a:outerShdw blurRad="520700" sx="102000" sy="102000" algn="ctr" rotWithShape="0">
              <a:prstClr val="black">
                <a:alpha val="40000"/>
              </a:prstClr>
            </a:outerShdw>
          </a:effectLst>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705" dirty="0">
                <a:solidFill>
                  <a:schemeClr val="bg1"/>
                </a:solidFill>
              </a:rPr>
              <a:t>Continuous integration</a:t>
            </a:r>
          </a:p>
        </p:txBody>
      </p:sp>
      <p:pic>
        <p:nvPicPr>
          <p:cNvPr id="14" name="Picture 13"/>
          <p:cNvPicPr>
            <a:picLocks noChangeAspect="1"/>
          </p:cNvPicPr>
          <p:nvPr/>
        </p:nvPicPr>
        <p:blipFill>
          <a:blip r:embed="rId12"/>
          <a:stretch>
            <a:fillRect/>
          </a:stretch>
        </p:blipFill>
        <p:spPr>
          <a:xfrm>
            <a:off x="2757974" y="3404765"/>
            <a:ext cx="498159" cy="355128"/>
          </a:xfrm>
          <a:prstGeom prst="rect">
            <a:avLst/>
          </a:prstGeom>
        </p:spPr>
      </p:pic>
      <p:grpSp>
        <p:nvGrpSpPr>
          <p:cNvPr id="5" name="Group 4"/>
          <p:cNvGrpSpPr/>
          <p:nvPr/>
        </p:nvGrpSpPr>
        <p:grpSpPr>
          <a:xfrm>
            <a:off x="1730593" y="3699512"/>
            <a:ext cx="2313894" cy="2844922"/>
            <a:chOff x="1765295" y="3773198"/>
            <a:chExt cx="2360292" cy="2901969"/>
          </a:xfrm>
        </p:grpSpPr>
        <p:pic>
          <p:nvPicPr>
            <p:cNvPr id="43" name="Picture 42"/>
            <p:cNvPicPr>
              <a:picLocks noChangeAspect="1"/>
            </p:cNvPicPr>
            <p:nvPr/>
          </p:nvPicPr>
          <p:blipFill>
            <a:blip r:embed="rId13"/>
            <a:stretch>
              <a:fillRect/>
            </a:stretch>
          </p:blipFill>
          <p:spPr>
            <a:xfrm>
              <a:off x="1765295" y="3773198"/>
              <a:ext cx="1235610" cy="1795041"/>
            </a:xfrm>
            <a:prstGeom prst="rect">
              <a:avLst/>
            </a:prstGeom>
          </p:spPr>
        </p:pic>
        <p:pic>
          <p:nvPicPr>
            <p:cNvPr id="44" name="Picture 43"/>
            <p:cNvPicPr>
              <a:picLocks noChangeAspect="1"/>
            </p:cNvPicPr>
            <p:nvPr/>
          </p:nvPicPr>
          <p:blipFill>
            <a:blip r:embed="rId14"/>
            <a:stretch>
              <a:fillRect/>
            </a:stretch>
          </p:blipFill>
          <p:spPr>
            <a:xfrm>
              <a:off x="2120371" y="5085435"/>
              <a:ext cx="1323849" cy="1589732"/>
            </a:xfrm>
            <a:prstGeom prst="rect">
              <a:avLst/>
            </a:prstGeom>
          </p:spPr>
        </p:pic>
        <p:pic>
          <p:nvPicPr>
            <p:cNvPr id="45" name="Picture 44"/>
            <p:cNvPicPr>
              <a:picLocks noChangeAspect="1"/>
            </p:cNvPicPr>
            <p:nvPr/>
          </p:nvPicPr>
          <p:blipFill>
            <a:blip r:embed="rId15"/>
            <a:stretch>
              <a:fillRect/>
            </a:stretch>
          </p:blipFill>
          <p:spPr>
            <a:xfrm>
              <a:off x="3695028" y="5134866"/>
              <a:ext cx="430559" cy="1145897"/>
            </a:xfrm>
            <a:prstGeom prst="rect">
              <a:avLst/>
            </a:prstGeom>
          </p:spPr>
        </p:pic>
      </p:grpSp>
      <p:pic>
        <p:nvPicPr>
          <p:cNvPr id="24" name="Picture 23"/>
          <p:cNvPicPr>
            <a:picLocks noChangeAspect="1"/>
          </p:cNvPicPr>
          <p:nvPr/>
        </p:nvPicPr>
        <p:blipFill>
          <a:blip r:embed="rId16"/>
          <a:stretch>
            <a:fillRect/>
          </a:stretch>
        </p:blipFill>
        <p:spPr>
          <a:xfrm>
            <a:off x="7449591" y="982097"/>
            <a:ext cx="936246" cy="1441444"/>
          </a:xfrm>
          <a:prstGeom prst="rect">
            <a:avLst/>
          </a:prstGeom>
        </p:spPr>
      </p:pic>
    </p:spTree>
    <p:extLst>
      <p:ext uri="{BB962C8B-B14F-4D97-AF65-F5344CB8AC3E}">
        <p14:creationId xmlns:p14="http://schemas.microsoft.com/office/powerpoint/2010/main" val="27852008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afterEffect">
                                  <p:stCondLst>
                                    <p:cond delay="0"/>
                                  </p:stCondLst>
                                  <p:childTnLst>
                                    <p:animMotion origin="layout" path="M 1.00842E-6 2.22424E-6 L 0.10569 -0.12551 " pathEditMode="relative" rAng="0" ptsTypes="AA">
                                      <p:cBhvr>
                                        <p:cTn id="6" dur="1000" fill="hold"/>
                                        <p:tgtEl>
                                          <p:spTgt spid="24"/>
                                        </p:tgtEl>
                                        <p:attrNameLst>
                                          <p:attrName>ppt_x</p:attrName>
                                          <p:attrName>ppt_y</p:attrName>
                                        </p:attrNameLst>
                                      </p:cBhvr>
                                      <p:rCtr x="5285" y="-6287"/>
                                    </p:animMotion>
                                  </p:childTnLst>
                                </p:cTn>
                              </p:par>
                            </p:childTnLst>
                          </p:cTn>
                        </p:par>
                        <p:par>
                          <p:cTn id="7" fill="hold">
                            <p:stCondLst>
                              <p:cond delay="1000"/>
                            </p:stCondLst>
                            <p:childTnLst>
                              <p:par>
                                <p:cTn id="8" presetID="10" presetClass="entr" presetSubtype="0" fill="hold" nodeType="after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par>
                          <p:cTn id="11" fill="hold">
                            <p:stCondLst>
                              <p:cond delay="1500"/>
                            </p:stCondLst>
                            <p:childTnLst>
                              <p:par>
                                <p:cTn id="12" presetID="10" presetClass="entr" presetSubtype="0" fill="hold" nodeType="after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500"/>
                                        <p:tgtEl>
                                          <p:spTgt spid="11"/>
                                        </p:tgtEl>
                                      </p:cBhvr>
                                    </p:animEffect>
                                  </p:childTnLst>
                                </p:cTn>
                              </p:par>
                            </p:childTnLst>
                          </p:cTn>
                        </p:par>
                        <p:par>
                          <p:cTn id="15" fill="hold">
                            <p:stCondLst>
                              <p:cond delay="2000"/>
                            </p:stCondLst>
                            <p:childTnLst>
                              <p:par>
                                <p:cTn id="16" presetID="22" presetClass="entr" presetSubtype="2" fill="hold" nodeType="afterEffect">
                                  <p:stCondLst>
                                    <p:cond delay="0"/>
                                  </p:stCondLst>
                                  <p:childTnLst>
                                    <p:set>
                                      <p:cBhvr>
                                        <p:cTn id="17" dur="1" fill="hold">
                                          <p:stCondLst>
                                            <p:cond delay="0"/>
                                          </p:stCondLst>
                                        </p:cTn>
                                        <p:tgtEl>
                                          <p:spTgt spid="30"/>
                                        </p:tgtEl>
                                        <p:attrNameLst>
                                          <p:attrName>style.visibility</p:attrName>
                                        </p:attrNameLst>
                                      </p:cBhvr>
                                      <p:to>
                                        <p:strVal val="visible"/>
                                      </p:to>
                                    </p:set>
                                    <p:animEffect transition="in" filter="wipe(right)">
                                      <p:cBhvr>
                                        <p:cTn id="18"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34"/>
          <p:cNvSpPr/>
          <p:nvPr/>
        </p:nvSpPr>
        <p:spPr bwMode="auto">
          <a:xfrm>
            <a:off x="215130" y="4667877"/>
            <a:ext cx="11764366" cy="1512779"/>
          </a:xfrm>
          <a:prstGeom prst="rec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u="sng" dirty="0">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p:nvSpPr>
        <p:spPr bwMode="auto">
          <a:xfrm>
            <a:off x="215130" y="673086"/>
            <a:ext cx="3860252" cy="3899821"/>
          </a:xfrm>
          <a:prstGeom prst="rect">
            <a:avLst/>
          </a:prstGeom>
          <a:solidFill>
            <a:srgbClr val="515151">
              <a:alpha val="5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u="sng" dirty="0">
              <a:gradFill>
                <a:gsLst>
                  <a:gs pos="0">
                    <a:srgbClr val="FFFFFF"/>
                  </a:gs>
                  <a:gs pos="100000">
                    <a:srgbClr val="FFFFFF"/>
                  </a:gs>
                </a:gsLst>
                <a:lin ang="5400000" scaled="0"/>
              </a:gradFill>
              <a:ea typeface="Segoe UI" pitchFamily="34" charset="0"/>
              <a:cs typeface="Segoe UI" pitchFamily="34" charset="0"/>
            </a:endParaRPr>
          </a:p>
        </p:txBody>
      </p:sp>
      <p:sp>
        <p:nvSpPr>
          <p:cNvPr id="48" name="Rectangle 47"/>
          <p:cNvSpPr/>
          <p:nvPr/>
        </p:nvSpPr>
        <p:spPr bwMode="auto">
          <a:xfrm>
            <a:off x="4167187" y="673086"/>
            <a:ext cx="3860252" cy="3899821"/>
          </a:xfrm>
          <a:prstGeom prst="rect">
            <a:avLst/>
          </a:prstGeom>
          <a:solidFill>
            <a:srgbClr val="515151">
              <a:alpha val="5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u="sng" dirty="0">
              <a:gradFill>
                <a:gsLst>
                  <a:gs pos="0">
                    <a:srgbClr val="FFFFFF"/>
                  </a:gs>
                  <a:gs pos="100000">
                    <a:srgbClr val="FFFFFF"/>
                  </a:gs>
                </a:gsLst>
                <a:lin ang="5400000" scaled="0"/>
              </a:gradFill>
              <a:ea typeface="Segoe UI" pitchFamily="34" charset="0"/>
              <a:cs typeface="Segoe UI" pitchFamily="34" charset="0"/>
            </a:endParaRPr>
          </a:p>
        </p:txBody>
      </p:sp>
      <p:sp>
        <p:nvSpPr>
          <p:cNvPr id="49" name="Rectangle 48"/>
          <p:cNvSpPr/>
          <p:nvPr/>
        </p:nvSpPr>
        <p:spPr bwMode="auto">
          <a:xfrm>
            <a:off x="8119244" y="673086"/>
            <a:ext cx="3860252" cy="3899821"/>
          </a:xfrm>
          <a:prstGeom prst="rect">
            <a:avLst/>
          </a:prstGeom>
          <a:solidFill>
            <a:srgbClr val="515151">
              <a:alpha val="5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u="sng" dirty="0">
              <a:gradFill>
                <a:gsLst>
                  <a:gs pos="0">
                    <a:srgbClr val="FFFFFF"/>
                  </a:gs>
                  <a:gs pos="100000">
                    <a:srgbClr val="FFFFFF"/>
                  </a:gs>
                </a:gsLst>
                <a:lin ang="5400000" scaled="0"/>
              </a:gradFill>
              <a:ea typeface="Segoe UI" pitchFamily="34" charset="0"/>
              <a:cs typeface="Segoe UI" pitchFamily="34" charset="0"/>
            </a:endParaRPr>
          </a:p>
        </p:txBody>
      </p:sp>
      <p:grpSp>
        <p:nvGrpSpPr>
          <p:cNvPr id="101" name="Group 100"/>
          <p:cNvGrpSpPr/>
          <p:nvPr/>
        </p:nvGrpSpPr>
        <p:grpSpPr>
          <a:xfrm>
            <a:off x="418336" y="811842"/>
            <a:ext cx="3154702" cy="725263"/>
            <a:chOff x="426724" y="414669"/>
            <a:chExt cx="3217960" cy="739806"/>
          </a:xfrm>
        </p:grpSpPr>
        <p:sp>
          <p:nvSpPr>
            <p:cNvPr id="23" name="TextBox 22"/>
            <p:cNvSpPr txBox="1"/>
            <p:nvPr/>
          </p:nvSpPr>
          <p:spPr>
            <a:xfrm>
              <a:off x="1060347" y="414669"/>
              <a:ext cx="2584337" cy="739806"/>
            </a:xfrm>
            <a:prstGeom prst="hexagon">
              <a:avLst/>
            </a:prstGeom>
            <a:noFill/>
          </p:spPr>
          <p:txBody>
            <a:bodyPr wrap="square" rtlCol="0">
              <a:spAutoFit/>
            </a:bodyPr>
            <a:lstStyle/>
            <a:p>
              <a:pPr defTabSz="896386">
                <a:defRPr/>
              </a:pPr>
              <a:r>
                <a:rPr lang="en-US" sz="3137" kern="0" dirty="0">
                  <a:solidFill>
                    <a:srgbClr val="FFFFFF"/>
                  </a:solidFill>
                  <a:latin typeface="+mj-lt"/>
                  <a:cs typeface="Segoe UI Semilight" panose="020B0402040204020203" pitchFamily="34" charset="0"/>
                </a:rPr>
                <a:t>Web Apps</a:t>
              </a:r>
            </a:p>
          </p:txBody>
        </p:sp>
        <p:pic>
          <p:nvPicPr>
            <p:cNvPr id="32" name="Picture 31"/>
            <p:cNvPicPr>
              <a:picLocks noChangeAspect="1"/>
            </p:cNvPicPr>
            <p:nvPr/>
          </p:nvPicPr>
          <p:blipFill>
            <a:blip r:embed="rId3"/>
            <a:stretch>
              <a:fillRect/>
            </a:stretch>
          </p:blipFill>
          <p:spPr>
            <a:xfrm>
              <a:off x="426724" y="438523"/>
              <a:ext cx="724385" cy="707495"/>
            </a:xfrm>
            <a:prstGeom prst="rect">
              <a:avLst/>
            </a:prstGeom>
          </p:spPr>
        </p:pic>
      </p:grpSp>
      <p:grpSp>
        <p:nvGrpSpPr>
          <p:cNvPr id="102" name="Group 101"/>
          <p:cNvGrpSpPr/>
          <p:nvPr/>
        </p:nvGrpSpPr>
        <p:grpSpPr>
          <a:xfrm>
            <a:off x="4366480" y="825635"/>
            <a:ext cx="2952308" cy="712772"/>
            <a:chOff x="4522860" y="428738"/>
            <a:chExt cx="3011508" cy="727065"/>
          </a:xfrm>
        </p:grpSpPr>
        <p:sp>
          <p:nvSpPr>
            <p:cNvPr id="27" name="TextBox 26"/>
            <p:cNvSpPr txBox="1"/>
            <p:nvPr/>
          </p:nvSpPr>
          <p:spPr>
            <a:xfrm>
              <a:off x="5301290" y="492613"/>
              <a:ext cx="2233078" cy="584775"/>
            </a:xfrm>
            <a:prstGeom prst="rect">
              <a:avLst/>
            </a:prstGeom>
            <a:noFill/>
          </p:spPr>
          <p:txBody>
            <a:bodyPr wrap="square" rtlCol="0">
              <a:spAutoFit/>
            </a:bodyPr>
            <a:lstStyle/>
            <a:p>
              <a:pPr defTabSz="896386">
                <a:defRPr/>
              </a:pPr>
              <a:r>
                <a:rPr lang="en-US" sz="3137" kern="0" dirty="0">
                  <a:solidFill>
                    <a:srgbClr val="FFFFFF"/>
                  </a:solidFill>
                  <a:latin typeface="+mj-lt"/>
                  <a:cs typeface="Segoe UI Semilight" panose="020B0402040204020203" pitchFamily="34" charset="0"/>
                </a:rPr>
                <a:t>Logic Apps</a:t>
              </a:r>
            </a:p>
          </p:txBody>
        </p:sp>
        <p:pic>
          <p:nvPicPr>
            <p:cNvPr id="34" name="Picture 33"/>
            <p:cNvPicPr>
              <a:picLocks noChangeAspect="1"/>
            </p:cNvPicPr>
            <p:nvPr/>
          </p:nvPicPr>
          <p:blipFill>
            <a:blip r:embed="rId4"/>
            <a:stretch>
              <a:fillRect/>
            </a:stretch>
          </p:blipFill>
          <p:spPr>
            <a:xfrm>
              <a:off x="4522860" y="428738"/>
              <a:ext cx="727877" cy="727065"/>
            </a:xfrm>
            <a:prstGeom prst="rect">
              <a:avLst/>
            </a:prstGeom>
          </p:spPr>
        </p:pic>
      </p:grpSp>
      <p:grpSp>
        <p:nvGrpSpPr>
          <p:cNvPr id="103" name="Group 102"/>
          <p:cNvGrpSpPr/>
          <p:nvPr/>
        </p:nvGrpSpPr>
        <p:grpSpPr>
          <a:xfrm>
            <a:off x="8331594" y="825884"/>
            <a:ext cx="3393621" cy="787583"/>
            <a:chOff x="8498659" y="428993"/>
            <a:chExt cx="3461670" cy="803375"/>
          </a:xfrm>
        </p:grpSpPr>
        <p:sp>
          <p:nvSpPr>
            <p:cNvPr id="19" name="TextBox 18"/>
            <p:cNvSpPr txBox="1"/>
            <p:nvPr/>
          </p:nvSpPr>
          <p:spPr>
            <a:xfrm>
              <a:off x="9167121" y="503908"/>
              <a:ext cx="2793208" cy="728460"/>
            </a:xfrm>
            <a:prstGeom prst="flowChartOffpageConnector">
              <a:avLst/>
            </a:prstGeom>
            <a:noFill/>
          </p:spPr>
          <p:txBody>
            <a:bodyPr wrap="square" rtlCol="0">
              <a:spAutoFit/>
            </a:bodyPr>
            <a:lstStyle/>
            <a:p>
              <a:pPr defTabSz="896386">
                <a:defRPr/>
              </a:pPr>
              <a:r>
                <a:rPr lang="en-US" sz="3137" kern="0" dirty="0">
                  <a:solidFill>
                    <a:srgbClr val="FFFFFF"/>
                  </a:solidFill>
                  <a:latin typeface="+mj-lt"/>
                  <a:cs typeface="Segoe UI Semilight" panose="020B0402040204020203" pitchFamily="34" charset="0"/>
                </a:rPr>
                <a:t>Mobile Apps</a:t>
              </a:r>
            </a:p>
          </p:txBody>
        </p:sp>
        <p:pic>
          <p:nvPicPr>
            <p:cNvPr id="36" name="Picture 35"/>
            <p:cNvPicPr>
              <a:picLocks noChangeAspect="1"/>
            </p:cNvPicPr>
            <p:nvPr/>
          </p:nvPicPr>
          <p:blipFill>
            <a:blip r:embed="rId5"/>
            <a:stretch>
              <a:fillRect/>
            </a:stretch>
          </p:blipFill>
          <p:spPr>
            <a:xfrm>
              <a:off x="8498659" y="428993"/>
              <a:ext cx="505992" cy="726554"/>
            </a:xfrm>
            <a:prstGeom prst="rect">
              <a:avLst/>
            </a:prstGeom>
          </p:spPr>
        </p:pic>
      </p:grpSp>
      <p:grpSp>
        <p:nvGrpSpPr>
          <p:cNvPr id="104" name="Group 103"/>
          <p:cNvGrpSpPr/>
          <p:nvPr/>
        </p:nvGrpSpPr>
        <p:grpSpPr>
          <a:xfrm>
            <a:off x="485912" y="4984839"/>
            <a:ext cx="2588977" cy="815763"/>
            <a:chOff x="495655" y="4578565"/>
            <a:chExt cx="2640891" cy="832121"/>
          </a:xfrm>
        </p:grpSpPr>
        <p:pic>
          <p:nvPicPr>
            <p:cNvPr id="37" name="Picture 3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95655" y="4578565"/>
              <a:ext cx="832121" cy="832121"/>
            </a:xfrm>
            <a:prstGeom prst="rect">
              <a:avLst/>
            </a:prstGeom>
            <a:noFill/>
          </p:spPr>
        </p:pic>
        <p:sp>
          <p:nvSpPr>
            <p:cNvPr id="38" name="TextBox 37"/>
            <p:cNvSpPr txBox="1"/>
            <p:nvPr/>
          </p:nvSpPr>
          <p:spPr>
            <a:xfrm>
              <a:off x="1347440" y="4622500"/>
              <a:ext cx="1789106" cy="728460"/>
            </a:xfrm>
            <a:prstGeom prst="flowChartOffpageConnector">
              <a:avLst/>
            </a:prstGeom>
            <a:noFill/>
          </p:spPr>
          <p:txBody>
            <a:bodyPr wrap="square" rtlCol="0">
              <a:spAutoFit/>
            </a:bodyPr>
            <a:lstStyle/>
            <a:p>
              <a:pPr defTabSz="896386">
                <a:defRPr/>
              </a:pPr>
              <a:r>
                <a:rPr lang="en-US" sz="3137" kern="0" dirty="0">
                  <a:solidFill>
                    <a:srgbClr val="FFFFFF"/>
                  </a:solidFill>
                  <a:latin typeface="+mj-lt"/>
                  <a:cs typeface="Segoe UI Semilight" panose="020B0402040204020203" pitchFamily="34" charset="0"/>
                </a:rPr>
                <a:t>API Apps</a:t>
              </a:r>
            </a:p>
          </p:txBody>
        </p:sp>
      </p:grpSp>
      <p:grpSp>
        <p:nvGrpSpPr>
          <p:cNvPr id="5" name="Group 4"/>
          <p:cNvGrpSpPr/>
          <p:nvPr/>
        </p:nvGrpSpPr>
        <p:grpSpPr>
          <a:xfrm>
            <a:off x="5578422" y="4878398"/>
            <a:ext cx="1108608" cy="1108608"/>
            <a:chOff x="2336344" y="2754223"/>
            <a:chExt cx="739365" cy="739365"/>
          </a:xfrm>
        </p:grpSpPr>
        <p:sp>
          <p:nvSpPr>
            <p:cNvPr id="4" name="Rectangle 3"/>
            <p:cNvSpPr/>
            <p:nvPr/>
          </p:nvSpPr>
          <p:spPr bwMode="auto">
            <a:xfrm>
              <a:off x="2336344" y="2754223"/>
              <a:ext cx="739365" cy="739365"/>
            </a:xfrm>
            <a:prstGeom prst="rect">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3529" dirty="0" err="1">
                <a:gradFill>
                  <a:gsLst>
                    <a:gs pos="0">
                      <a:srgbClr val="FFFFFF"/>
                    </a:gs>
                    <a:gs pos="100000">
                      <a:srgbClr val="FFFFFF"/>
                    </a:gs>
                  </a:gsLst>
                  <a:lin ang="5400000" scaled="0"/>
                </a:gradFill>
                <a:ea typeface="Segoe UI" pitchFamily="34" charset="0"/>
                <a:cs typeface="Segoe UI" pitchFamily="34" charset="0"/>
              </a:endParaRPr>
            </a:p>
          </p:txBody>
        </p:sp>
        <p:pic>
          <p:nvPicPr>
            <p:cNvPr id="28" name="Picture 2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485332" y="2908781"/>
              <a:ext cx="433482" cy="433482"/>
            </a:xfrm>
            <a:prstGeom prst="rect">
              <a:avLst/>
            </a:prstGeom>
          </p:spPr>
        </p:pic>
      </p:grpSp>
      <p:grpSp>
        <p:nvGrpSpPr>
          <p:cNvPr id="7" name="Group 6"/>
          <p:cNvGrpSpPr/>
          <p:nvPr/>
        </p:nvGrpSpPr>
        <p:grpSpPr>
          <a:xfrm>
            <a:off x="6841667" y="4878398"/>
            <a:ext cx="1108608" cy="1108608"/>
            <a:chOff x="2579844" y="2146998"/>
            <a:chExt cx="739365" cy="739365"/>
          </a:xfrm>
        </p:grpSpPr>
        <p:sp>
          <p:nvSpPr>
            <p:cNvPr id="39" name="Rectangle 38"/>
            <p:cNvSpPr/>
            <p:nvPr/>
          </p:nvSpPr>
          <p:spPr bwMode="auto">
            <a:xfrm>
              <a:off x="2579844" y="2146998"/>
              <a:ext cx="739365" cy="739365"/>
            </a:xfrm>
            <a:prstGeom prst="rect">
              <a:avLst/>
            </a:prstGeom>
            <a:solidFill>
              <a:srgbClr val="FF66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3529" dirty="0" err="1">
                <a:gradFill>
                  <a:gsLst>
                    <a:gs pos="0">
                      <a:srgbClr val="FFFFFF"/>
                    </a:gs>
                    <a:gs pos="100000">
                      <a:srgbClr val="FFFFFF"/>
                    </a:gs>
                  </a:gsLst>
                  <a:lin ang="5400000" scaled="0"/>
                </a:gradFill>
                <a:ea typeface="Segoe UI" pitchFamily="34" charset="0"/>
                <a:cs typeface="Segoe UI" pitchFamily="34" charset="0"/>
              </a:endParaRPr>
            </a:p>
          </p:txBody>
        </p:sp>
        <p:pic>
          <p:nvPicPr>
            <p:cNvPr id="41" name="Picture 4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643725" y="2230481"/>
              <a:ext cx="554882" cy="554882"/>
            </a:xfrm>
            <a:prstGeom prst="rect">
              <a:avLst/>
            </a:prstGeom>
          </p:spPr>
        </p:pic>
      </p:grpSp>
      <p:sp>
        <p:nvSpPr>
          <p:cNvPr id="45" name="Rectangle 44"/>
          <p:cNvSpPr/>
          <p:nvPr/>
        </p:nvSpPr>
        <p:spPr bwMode="auto">
          <a:xfrm>
            <a:off x="9316690" y="4878398"/>
            <a:ext cx="1108608" cy="1108608"/>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b="1" dirty="0">
                <a:gradFill>
                  <a:gsLst>
                    <a:gs pos="0">
                      <a:srgbClr val="FFFFFF"/>
                    </a:gs>
                    <a:gs pos="100000">
                      <a:srgbClr val="FFFFFF"/>
                    </a:gs>
                  </a:gsLst>
                  <a:lin ang="5400000" scaled="0"/>
                </a:gradFill>
                <a:ea typeface="Segoe UI" pitchFamily="34" charset="0"/>
                <a:cs typeface="Segoe UI" pitchFamily="34" charset="0"/>
              </a:rPr>
              <a:t>http</a:t>
            </a:r>
          </a:p>
        </p:txBody>
      </p:sp>
      <p:sp>
        <p:nvSpPr>
          <p:cNvPr id="47" name="Rectangle 46"/>
          <p:cNvSpPr/>
          <p:nvPr/>
        </p:nvSpPr>
        <p:spPr bwMode="auto">
          <a:xfrm>
            <a:off x="10563106" y="4878398"/>
            <a:ext cx="1108608" cy="1108608"/>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b="1" dirty="0">
                <a:gradFill>
                  <a:gsLst>
                    <a:gs pos="0">
                      <a:srgbClr val="FFFFFF"/>
                    </a:gs>
                    <a:gs pos="100000">
                      <a:srgbClr val="FFFFFF"/>
                    </a:gs>
                  </a:gsLst>
                  <a:lin ang="5400000" scaled="0"/>
                </a:gradFill>
                <a:ea typeface="Segoe UI" pitchFamily="34" charset="0"/>
                <a:cs typeface="Segoe UI" pitchFamily="34" charset="0"/>
              </a:rPr>
              <a:t>SQL</a:t>
            </a:r>
          </a:p>
        </p:txBody>
      </p:sp>
      <p:grpSp>
        <p:nvGrpSpPr>
          <p:cNvPr id="50" name="Group 49"/>
          <p:cNvGrpSpPr/>
          <p:nvPr/>
        </p:nvGrpSpPr>
        <p:grpSpPr>
          <a:xfrm>
            <a:off x="1516471" y="2062068"/>
            <a:ext cx="1229068" cy="1253508"/>
            <a:chOff x="477568" y="1073442"/>
            <a:chExt cx="1253713" cy="1278643"/>
          </a:xfrm>
        </p:grpSpPr>
        <p:pic>
          <p:nvPicPr>
            <p:cNvPr id="51" name="Picture 50"/>
            <p:cNvPicPr>
              <a:picLocks noChangeAspect="1"/>
            </p:cNvPicPr>
            <p:nvPr/>
          </p:nvPicPr>
          <p:blipFill>
            <a:blip r:embed="rId9"/>
            <a:stretch>
              <a:fillRect/>
            </a:stretch>
          </p:blipFill>
          <p:spPr>
            <a:xfrm>
              <a:off x="477568" y="1073442"/>
              <a:ext cx="1247342" cy="910893"/>
            </a:xfrm>
            <a:prstGeom prst="rect">
              <a:avLst/>
            </a:prstGeom>
          </p:spPr>
        </p:pic>
        <p:sp>
          <p:nvSpPr>
            <p:cNvPr id="52" name="TextBox 51"/>
            <p:cNvSpPr txBox="1"/>
            <p:nvPr/>
          </p:nvSpPr>
          <p:spPr>
            <a:xfrm>
              <a:off x="485042" y="2044308"/>
              <a:ext cx="1246239" cy="307777"/>
            </a:xfrm>
            <a:prstGeom prst="rect">
              <a:avLst/>
            </a:prstGeom>
            <a:noFill/>
          </p:spPr>
          <p:txBody>
            <a:bodyPr wrap="none" rtlCol="0">
              <a:spAutoFit/>
            </a:bodyPr>
            <a:lstStyle/>
            <a:p>
              <a:pPr algn="ctr"/>
              <a:r>
                <a:rPr lang="en-US" sz="1372" dirty="0">
                  <a:latin typeface="Segoe UI Semilight" panose="020B0402040204020203" pitchFamily="34" charset="0"/>
                  <a:cs typeface="Segoe UI Semilight" panose="020B0402040204020203" pitchFamily="34" charset="0"/>
                </a:rPr>
                <a:t>Customer site</a:t>
              </a:r>
            </a:p>
          </p:txBody>
        </p:sp>
      </p:grpSp>
      <p:grpSp>
        <p:nvGrpSpPr>
          <p:cNvPr id="105" name="Group 104"/>
          <p:cNvGrpSpPr/>
          <p:nvPr/>
        </p:nvGrpSpPr>
        <p:grpSpPr>
          <a:xfrm>
            <a:off x="10076406" y="1638188"/>
            <a:ext cx="1648809" cy="1288418"/>
            <a:chOff x="8541538" y="1655866"/>
            <a:chExt cx="1681871" cy="1314253"/>
          </a:xfrm>
        </p:grpSpPr>
        <p:sp>
          <p:nvSpPr>
            <p:cNvPr id="58" name="TextBox 57"/>
            <p:cNvSpPr txBox="1"/>
            <p:nvPr/>
          </p:nvSpPr>
          <p:spPr>
            <a:xfrm>
              <a:off x="8541538" y="2662342"/>
              <a:ext cx="1681871" cy="307777"/>
            </a:xfrm>
            <a:prstGeom prst="rect">
              <a:avLst/>
            </a:prstGeom>
            <a:noFill/>
          </p:spPr>
          <p:txBody>
            <a:bodyPr wrap="none" rtlCol="0">
              <a:spAutoFit/>
            </a:bodyPr>
            <a:lstStyle/>
            <a:p>
              <a:pPr algn="ctr"/>
              <a:r>
                <a:rPr lang="en-US" sz="1372" dirty="0">
                  <a:latin typeface="Segoe UI Semilight" panose="020B0402040204020203" pitchFamily="34" charset="0"/>
                  <a:cs typeface="Segoe UI Semilight" panose="020B0402040204020203" pitchFamily="34" charset="0"/>
                </a:rPr>
                <a:t>Administration App</a:t>
              </a:r>
            </a:p>
          </p:txBody>
        </p:sp>
        <p:pic>
          <p:nvPicPr>
            <p:cNvPr id="60" name="Picture 59"/>
            <p:cNvPicPr>
              <a:picLocks noChangeAspect="1"/>
            </p:cNvPicPr>
            <p:nvPr/>
          </p:nvPicPr>
          <p:blipFill>
            <a:blip r:embed="rId10"/>
            <a:stretch>
              <a:fillRect/>
            </a:stretch>
          </p:blipFill>
          <p:spPr>
            <a:xfrm>
              <a:off x="8704373" y="1655866"/>
              <a:ext cx="1341232" cy="904858"/>
            </a:xfrm>
            <a:prstGeom prst="rect">
              <a:avLst/>
            </a:prstGeom>
          </p:spPr>
        </p:pic>
      </p:grpSp>
      <p:grpSp>
        <p:nvGrpSpPr>
          <p:cNvPr id="120" name="Group 119"/>
          <p:cNvGrpSpPr/>
          <p:nvPr/>
        </p:nvGrpSpPr>
        <p:grpSpPr>
          <a:xfrm>
            <a:off x="5337276" y="2064283"/>
            <a:ext cx="1508380" cy="1253508"/>
            <a:chOff x="5444299" y="1692224"/>
            <a:chExt cx="1538626" cy="1278643"/>
          </a:xfrm>
        </p:grpSpPr>
        <p:sp>
          <p:nvSpPr>
            <p:cNvPr id="63" name="TextBox 62"/>
            <p:cNvSpPr txBox="1"/>
            <p:nvPr/>
          </p:nvSpPr>
          <p:spPr>
            <a:xfrm>
              <a:off x="5444299" y="2663090"/>
              <a:ext cx="1538626" cy="307777"/>
            </a:xfrm>
            <a:prstGeom prst="rect">
              <a:avLst/>
            </a:prstGeom>
            <a:noFill/>
          </p:spPr>
          <p:txBody>
            <a:bodyPr wrap="none" rtlCol="0">
              <a:spAutoFit/>
            </a:bodyPr>
            <a:lstStyle/>
            <a:p>
              <a:pPr algn="ctr"/>
              <a:r>
                <a:rPr lang="en-US" sz="1372" dirty="0">
                  <a:latin typeface="Segoe UI Semilight" panose="020B0402040204020203" pitchFamily="34" charset="0"/>
                  <a:cs typeface="Segoe UI Semilight" panose="020B0402040204020203" pitchFamily="34" charset="0"/>
                </a:rPr>
                <a:t>Order Completed</a:t>
              </a:r>
            </a:p>
          </p:txBody>
        </p:sp>
        <p:grpSp>
          <p:nvGrpSpPr>
            <p:cNvPr id="12" name="Group 11"/>
            <p:cNvGrpSpPr/>
            <p:nvPr/>
          </p:nvGrpSpPr>
          <p:grpSpPr>
            <a:xfrm>
              <a:off x="5589940" y="1692224"/>
              <a:ext cx="1247342" cy="910893"/>
              <a:chOff x="4717731" y="1692224"/>
              <a:chExt cx="1247342" cy="910893"/>
            </a:xfrm>
          </p:grpSpPr>
          <p:pic>
            <p:nvPicPr>
              <p:cNvPr id="62" name="Picture 61"/>
              <p:cNvPicPr>
                <a:picLocks noChangeAspect="1"/>
              </p:cNvPicPr>
              <p:nvPr/>
            </p:nvPicPr>
            <p:blipFill>
              <a:blip r:embed="rId9"/>
              <a:stretch>
                <a:fillRect/>
              </a:stretch>
            </p:blipFill>
            <p:spPr>
              <a:xfrm>
                <a:off x="4717731" y="1692224"/>
                <a:ext cx="1247342" cy="910893"/>
              </a:xfrm>
              <a:prstGeom prst="rect">
                <a:avLst/>
              </a:prstGeom>
            </p:spPr>
          </p:pic>
          <p:sp>
            <p:nvSpPr>
              <p:cNvPr id="11" name="Rectangle 10"/>
              <p:cNvSpPr/>
              <p:nvPr/>
            </p:nvSpPr>
            <p:spPr bwMode="auto">
              <a:xfrm>
                <a:off x="4747968" y="1863365"/>
                <a:ext cx="1181492" cy="697583"/>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grpSp>
        <p:grpSp>
          <p:nvGrpSpPr>
            <p:cNvPr id="116" name="Group 115"/>
            <p:cNvGrpSpPr/>
            <p:nvPr/>
          </p:nvGrpSpPr>
          <p:grpSpPr>
            <a:xfrm>
              <a:off x="5691444" y="2004349"/>
              <a:ext cx="138794" cy="303798"/>
              <a:chOff x="5691444" y="2004349"/>
              <a:chExt cx="138794" cy="303798"/>
            </a:xfrm>
          </p:grpSpPr>
          <p:sp>
            <p:nvSpPr>
              <p:cNvPr id="77" name="Rectangle 76"/>
              <p:cNvSpPr/>
              <p:nvPr/>
            </p:nvSpPr>
            <p:spPr bwMode="auto">
              <a:xfrm>
                <a:off x="5691444" y="2006138"/>
                <a:ext cx="138794" cy="30200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3529" dirty="0" err="1">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sp>
            <p:nvSpPr>
              <p:cNvPr id="106" name="Rectangle 105"/>
              <p:cNvSpPr/>
              <p:nvPr/>
            </p:nvSpPr>
            <p:spPr bwMode="auto">
              <a:xfrm>
                <a:off x="5691444" y="2004349"/>
                <a:ext cx="138794" cy="45719"/>
              </a:xfrm>
              <a:prstGeom prst="rect">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3529" dirty="0" err="1">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grpSp>
        <p:grpSp>
          <p:nvGrpSpPr>
            <p:cNvPr id="115" name="Group 114"/>
            <p:cNvGrpSpPr/>
            <p:nvPr/>
          </p:nvGrpSpPr>
          <p:grpSpPr>
            <a:xfrm>
              <a:off x="5913082" y="2004349"/>
              <a:ext cx="138794" cy="303798"/>
              <a:chOff x="5891187" y="2004349"/>
              <a:chExt cx="138794" cy="303798"/>
            </a:xfrm>
          </p:grpSpPr>
          <p:sp>
            <p:nvSpPr>
              <p:cNvPr id="78" name="Rectangle 77"/>
              <p:cNvSpPr/>
              <p:nvPr/>
            </p:nvSpPr>
            <p:spPr bwMode="auto">
              <a:xfrm>
                <a:off x="5891187" y="2006138"/>
                <a:ext cx="138794" cy="30200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3529" dirty="0" err="1">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sp>
            <p:nvSpPr>
              <p:cNvPr id="107" name="Rectangle 106"/>
              <p:cNvSpPr/>
              <p:nvPr/>
            </p:nvSpPr>
            <p:spPr bwMode="auto">
              <a:xfrm>
                <a:off x="5891187" y="2004349"/>
                <a:ext cx="138794" cy="45719"/>
              </a:xfrm>
              <a:prstGeom prst="rect">
                <a:avLst/>
              </a:prstGeom>
              <a:solidFill>
                <a:srgbClr val="FF66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3529" dirty="0" err="1">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grpSp>
        <p:grpSp>
          <p:nvGrpSpPr>
            <p:cNvPr id="114" name="Group 113"/>
            <p:cNvGrpSpPr/>
            <p:nvPr/>
          </p:nvGrpSpPr>
          <p:grpSpPr>
            <a:xfrm>
              <a:off x="6134720" y="2004349"/>
              <a:ext cx="138794" cy="303798"/>
              <a:chOff x="6090930" y="2004349"/>
              <a:chExt cx="138794" cy="303798"/>
            </a:xfrm>
          </p:grpSpPr>
          <p:sp>
            <p:nvSpPr>
              <p:cNvPr id="79" name="Rectangle 78"/>
              <p:cNvSpPr/>
              <p:nvPr/>
            </p:nvSpPr>
            <p:spPr bwMode="auto">
              <a:xfrm>
                <a:off x="6090930" y="2006138"/>
                <a:ext cx="138794" cy="30200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3529" dirty="0" err="1">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sp>
            <p:nvSpPr>
              <p:cNvPr id="108" name="Rectangle 107"/>
              <p:cNvSpPr/>
              <p:nvPr/>
            </p:nvSpPr>
            <p:spPr bwMode="auto">
              <a:xfrm>
                <a:off x="6090930" y="2004349"/>
                <a:ext cx="138794" cy="45719"/>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3529" dirty="0" err="1">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grpSp>
        <p:grpSp>
          <p:nvGrpSpPr>
            <p:cNvPr id="113" name="Group 112"/>
            <p:cNvGrpSpPr/>
            <p:nvPr/>
          </p:nvGrpSpPr>
          <p:grpSpPr>
            <a:xfrm>
              <a:off x="6356358" y="2004349"/>
              <a:ext cx="138793" cy="303798"/>
              <a:chOff x="6290673" y="2004349"/>
              <a:chExt cx="138793" cy="303798"/>
            </a:xfrm>
          </p:grpSpPr>
          <p:sp>
            <p:nvSpPr>
              <p:cNvPr id="80" name="Rectangle 79"/>
              <p:cNvSpPr/>
              <p:nvPr/>
            </p:nvSpPr>
            <p:spPr bwMode="auto">
              <a:xfrm>
                <a:off x="6290673" y="2006138"/>
                <a:ext cx="138793" cy="30200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961" dirty="0">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sp>
            <p:nvSpPr>
              <p:cNvPr id="109" name="Rectangle 108"/>
              <p:cNvSpPr/>
              <p:nvPr/>
            </p:nvSpPr>
            <p:spPr bwMode="auto">
              <a:xfrm>
                <a:off x="6290673" y="2004349"/>
                <a:ext cx="138793" cy="45719"/>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961" dirty="0">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grpSp>
        <p:grpSp>
          <p:nvGrpSpPr>
            <p:cNvPr id="112" name="Group 111"/>
            <p:cNvGrpSpPr/>
            <p:nvPr/>
          </p:nvGrpSpPr>
          <p:grpSpPr>
            <a:xfrm>
              <a:off x="6577994" y="2004349"/>
              <a:ext cx="138793" cy="303798"/>
              <a:chOff x="6490416" y="2004349"/>
              <a:chExt cx="138793" cy="303798"/>
            </a:xfrm>
          </p:grpSpPr>
          <p:sp>
            <p:nvSpPr>
              <p:cNvPr id="81" name="Rectangle 80"/>
              <p:cNvSpPr/>
              <p:nvPr/>
            </p:nvSpPr>
            <p:spPr bwMode="auto">
              <a:xfrm>
                <a:off x="6490416" y="2006138"/>
                <a:ext cx="138793" cy="30200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961" dirty="0">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sp>
            <p:nvSpPr>
              <p:cNvPr id="110" name="Rectangle 109"/>
              <p:cNvSpPr/>
              <p:nvPr/>
            </p:nvSpPr>
            <p:spPr bwMode="auto">
              <a:xfrm>
                <a:off x="6490416" y="2004349"/>
                <a:ext cx="138793" cy="45719"/>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961" dirty="0">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grpSp>
        <p:sp>
          <p:nvSpPr>
            <p:cNvPr id="111" name="Chevron 110"/>
            <p:cNvSpPr/>
            <p:nvPr/>
          </p:nvSpPr>
          <p:spPr bwMode="auto">
            <a:xfrm>
              <a:off x="5846949" y="2144789"/>
              <a:ext cx="51415" cy="51415"/>
            </a:xfrm>
            <a:prstGeom prst="chevron">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sp>
          <p:nvSpPr>
            <p:cNvPr id="117" name="Chevron 116"/>
            <p:cNvSpPr/>
            <p:nvPr/>
          </p:nvSpPr>
          <p:spPr bwMode="auto">
            <a:xfrm>
              <a:off x="6067607" y="2144789"/>
              <a:ext cx="51415" cy="51415"/>
            </a:xfrm>
            <a:prstGeom prst="chevron">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sp>
          <p:nvSpPr>
            <p:cNvPr id="118" name="Chevron 117"/>
            <p:cNvSpPr/>
            <p:nvPr/>
          </p:nvSpPr>
          <p:spPr bwMode="auto">
            <a:xfrm>
              <a:off x="6288265" y="2144789"/>
              <a:ext cx="51415" cy="51415"/>
            </a:xfrm>
            <a:prstGeom prst="chevron">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sp>
          <p:nvSpPr>
            <p:cNvPr id="119" name="Chevron 118"/>
            <p:cNvSpPr/>
            <p:nvPr/>
          </p:nvSpPr>
          <p:spPr bwMode="auto">
            <a:xfrm>
              <a:off x="6508924" y="2144789"/>
              <a:ext cx="51415" cy="51415"/>
            </a:xfrm>
            <a:prstGeom prst="chevron">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grpSp>
      <p:pic>
        <p:nvPicPr>
          <p:cNvPr id="66" name="Picture 65"/>
          <p:cNvPicPr>
            <a:picLocks noChangeAspect="1"/>
          </p:cNvPicPr>
          <p:nvPr/>
        </p:nvPicPr>
        <p:blipFill>
          <a:blip r:embed="rId10"/>
          <a:stretch>
            <a:fillRect/>
          </a:stretch>
        </p:blipFill>
        <p:spPr>
          <a:xfrm>
            <a:off x="8331594" y="2647748"/>
            <a:ext cx="1314866" cy="887070"/>
          </a:xfrm>
          <a:prstGeom prst="rect">
            <a:avLst/>
          </a:prstGeom>
        </p:spPr>
      </p:pic>
      <p:pic>
        <p:nvPicPr>
          <p:cNvPr id="72" name="Picture 71"/>
          <p:cNvPicPr>
            <a:picLocks noChangeAspect="1"/>
          </p:cNvPicPr>
          <p:nvPr/>
        </p:nvPicPr>
        <p:blipFill>
          <a:blip r:embed="rId10"/>
          <a:stretch>
            <a:fillRect/>
          </a:stretch>
        </p:blipFill>
        <p:spPr>
          <a:xfrm>
            <a:off x="8519643" y="2812426"/>
            <a:ext cx="1314866" cy="887070"/>
          </a:xfrm>
          <a:prstGeom prst="rect">
            <a:avLst/>
          </a:prstGeom>
        </p:spPr>
      </p:pic>
      <p:grpSp>
        <p:nvGrpSpPr>
          <p:cNvPr id="67" name="Group 66"/>
          <p:cNvGrpSpPr/>
          <p:nvPr/>
        </p:nvGrpSpPr>
        <p:grpSpPr>
          <a:xfrm>
            <a:off x="8732972" y="2949252"/>
            <a:ext cx="1314866" cy="1288418"/>
            <a:chOff x="8704373" y="1655866"/>
            <a:chExt cx="1341232" cy="1314253"/>
          </a:xfrm>
        </p:grpSpPr>
        <p:sp>
          <p:nvSpPr>
            <p:cNvPr id="68" name="TextBox 67"/>
            <p:cNvSpPr txBox="1"/>
            <p:nvPr/>
          </p:nvSpPr>
          <p:spPr>
            <a:xfrm>
              <a:off x="8731399" y="2662342"/>
              <a:ext cx="1302151" cy="307777"/>
            </a:xfrm>
            <a:prstGeom prst="rect">
              <a:avLst/>
            </a:prstGeom>
            <a:noFill/>
          </p:spPr>
          <p:txBody>
            <a:bodyPr wrap="none" rtlCol="0">
              <a:spAutoFit/>
            </a:bodyPr>
            <a:lstStyle/>
            <a:p>
              <a:pPr algn="ctr"/>
              <a:r>
                <a:rPr lang="en-US" sz="1372" dirty="0">
                  <a:latin typeface="Segoe UI Semilight" panose="020B0402040204020203" pitchFamily="34" charset="0"/>
                  <a:cs typeface="Segoe UI Semilight" panose="020B0402040204020203" pitchFamily="34" charset="0"/>
                </a:rPr>
                <a:t>Customer App</a:t>
              </a:r>
            </a:p>
          </p:txBody>
        </p:sp>
        <p:pic>
          <p:nvPicPr>
            <p:cNvPr id="69" name="Picture 68"/>
            <p:cNvPicPr>
              <a:picLocks noChangeAspect="1"/>
            </p:cNvPicPr>
            <p:nvPr/>
          </p:nvPicPr>
          <p:blipFill>
            <a:blip r:embed="rId10"/>
            <a:stretch>
              <a:fillRect/>
            </a:stretch>
          </p:blipFill>
          <p:spPr>
            <a:xfrm>
              <a:off x="8704373" y="1655866"/>
              <a:ext cx="1341232" cy="904858"/>
            </a:xfrm>
            <a:prstGeom prst="rect">
              <a:avLst/>
            </a:prstGeom>
          </p:spPr>
        </p:pic>
      </p:grpSp>
      <p:grpSp>
        <p:nvGrpSpPr>
          <p:cNvPr id="8" name="Group 7"/>
          <p:cNvGrpSpPr/>
          <p:nvPr/>
        </p:nvGrpSpPr>
        <p:grpSpPr>
          <a:xfrm>
            <a:off x="8070275" y="4878398"/>
            <a:ext cx="1111290" cy="1110333"/>
            <a:chOff x="8232100" y="4975723"/>
            <a:chExt cx="1133574" cy="1132597"/>
          </a:xfrm>
        </p:grpSpPr>
        <p:sp>
          <p:nvSpPr>
            <p:cNvPr id="42" name="Rectangle 41"/>
            <p:cNvSpPr/>
            <p:nvPr/>
          </p:nvSpPr>
          <p:spPr bwMode="auto">
            <a:xfrm>
              <a:off x="8232100" y="4975723"/>
              <a:ext cx="1130838" cy="1130838"/>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3529" dirty="0" err="1">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2"/>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252352" y="4995002"/>
              <a:ext cx="1113322" cy="1113318"/>
            </a:xfrm>
            <a:prstGeom prst="rect">
              <a:avLst/>
            </a:prstGeom>
          </p:spPr>
        </p:pic>
      </p:grpSp>
    </p:spTree>
    <p:extLst>
      <p:ext uri="{BB962C8B-B14F-4D97-AF65-F5344CB8AC3E}">
        <p14:creationId xmlns:p14="http://schemas.microsoft.com/office/powerpoint/2010/main" val="2846100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mph" presetSubtype="0" fill="remove" grpId="0" nodeType="withEffect">
                                  <p:stCondLst>
                                    <p:cond delay="0"/>
                                  </p:stCondLst>
                                  <p:childTnLst>
                                    <p:animClr clrSpc="rgb" dir="cw">
                                      <p:cBhvr override="childStyle">
                                        <p:cTn id="6" dur="500" autoRev="1" fill="remove"/>
                                        <p:tgtEl>
                                          <p:spTgt spid="35"/>
                                        </p:tgtEl>
                                        <p:attrNameLst>
                                          <p:attrName>style.color</p:attrName>
                                        </p:attrNameLst>
                                      </p:cBhvr>
                                      <p:to>
                                        <a:srgbClr val="004139"/>
                                      </p:to>
                                    </p:animClr>
                                    <p:animClr clrSpc="rgb" dir="cw">
                                      <p:cBhvr>
                                        <p:cTn id="7" dur="500" autoRev="1" fill="remove"/>
                                        <p:tgtEl>
                                          <p:spTgt spid="35"/>
                                        </p:tgtEl>
                                        <p:attrNameLst>
                                          <p:attrName>fillcolor</p:attrName>
                                        </p:attrNameLst>
                                      </p:cBhvr>
                                      <p:to>
                                        <a:srgbClr val="004139"/>
                                      </p:to>
                                    </p:animClr>
                                    <p:set>
                                      <p:cBhvr>
                                        <p:cTn id="8" dur="500" autoRev="1" fill="remove"/>
                                        <p:tgtEl>
                                          <p:spTgt spid="35"/>
                                        </p:tgtEl>
                                        <p:attrNameLst>
                                          <p:attrName>fill.type</p:attrName>
                                        </p:attrNameLst>
                                      </p:cBhvr>
                                      <p:to>
                                        <p:strVal val="solid"/>
                                      </p:to>
                                    </p:set>
                                    <p:set>
                                      <p:cBhvr>
                                        <p:cTn id="9" dur="500" autoRev="1" fill="remove"/>
                                        <p:tgtEl>
                                          <p:spTgt spid="35"/>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API Apps</a:t>
            </a:r>
            <a:endParaRPr lang="en-US" dirty="0"/>
          </a:p>
        </p:txBody>
      </p:sp>
    </p:spTree>
    <p:extLst>
      <p:ext uri="{BB962C8B-B14F-4D97-AF65-F5344CB8AC3E}">
        <p14:creationId xmlns:p14="http://schemas.microsoft.com/office/powerpoint/2010/main" val="2728497366"/>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extBox 47"/>
          <p:cNvSpPr txBox="1"/>
          <p:nvPr/>
        </p:nvSpPr>
        <p:spPr>
          <a:xfrm>
            <a:off x="4900457" y="960684"/>
            <a:ext cx="6671574" cy="5022335"/>
          </a:xfrm>
          <a:prstGeom prst="rect">
            <a:avLst/>
          </a:prstGeom>
          <a:noFill/>
        </p:spPr>
        <p:txBody>
          <a:bodyPr wrap="square" rtlCol="0" anchor="t" anchorCtr="0">
            <a:noAutofit/>
          </a:bodyPr>
          <a:lstStyle/>
          <a:p>
            <a:pPr marL="62249" defTabSz="878526">
              <a:spcAft>
                <a:spcPts val="2353"/>
              </a:spcAft>
            </a:pPr>
            <a:r>
              <a:rPr lang="en-US" sz="3137" dirty="0">
                <a:solidFill>
                  <a:srgbClr val="FFFFFF"/>
                </a:solidFill>
                <a:latin typeface="Segoe UI Light"/>
              </a:rPr>
              <a:t>Easily use cloud or custom APIs:</a:t>
            </a:r>
          </a:p>
          <a:p>
            <a:pPr marL="855551" lvl="1" indent="-336145" defTabSz="878526">
              <a:spcAft>
                <a:spcPts val="2353"/>
              </a:spcAft>
              <a:buFont typeface="Arial" panose="020B0604020202020204" pitchFamily="34" charset="0"/>
              <a:buChar char="•"/>
            </a:pPr>
            <a:r>
              <a:rPr lang="en-US" sz="2353" dirty="0">
                <a:solidFill>
                  <a:srgbClr val="FFFFFF"/>
                </a:solidFill>
                <a:latin typeface="Segoe UI Light"/>
              </a:rPr>
              <a:t>Dozens of built-in APIs for popular SaaS</a:t>
            </a:r>
          </a:p>
          <a:p>
            <a:pPr marL="855551" lvl="1" indent="-336145" defTabSz="878526">
              <a:spcAft>
                <a:spcPts val="2353"/>
              </a:spcAft>
              <a:buFont typeface="Arial" panose="020B0604020202020204" pitchFamily="34" charset="0"/>
              <a:buChar char="•"/>
            </a:pPr>
            <a:r>
              <a:rPr lang="en-US" sz="2353" dirty="0">
                <a:solidFill>
                  <a:srgbClr val="FFFFFF"/>
                </a:solidFill>
                <a:latin typeface="Segoe UI Light"/>
              </a:rPr>
              <a:t>An ecosystem of APIs for any need</a:t>
            </a:r>
          </a:p>
          <a:p>
            <a:pPr marL="855551" lvl="1" indent="-336145" defTabSz="878526">
              <a:spcAft>
                <a:spcPts val="2353"/>
              </a:spcAft>
              <a:buFont typeface="Arial" panose="020B0604020202020204" pitchFamily="34" charset="0"/>
              <a:buChar char="•"/>
            </a:pPr>
            <a:r>
              <a:rPr lang="en-US" sz="2353" dirty="0">
                <a:solidFill>
                  <a:srgbClr val="FFFFFF"/>
                </a:solidFill>
                <a:latin typeface="Segoe UI Light"/>
              </a:rPr>
              <a:t>Create and publish custom, reusable APIs</a:t>
            </a:r>
          </a:p>
          <a:p>
            <a:pPr marL="855551" lvl="1" indent="-336145" defTabSz="878526">
              <a:spcAft>
                <a:spcPts val="2353"/>
              </a:spcAft>
              <a:buFont typeface="Arial" panose="020B0604020202020204" pitchFamily="34" charset="0"/>
              <a:buChar char="•"/>
            </a:pPr>
            <a:r>
              <a:rPr lang="en-US" sz="2353" dirty="0">
                <a:solidFill>
                  <a:srgbClr val="FFFFFF"/>
                </a:solidFill>
                <a:latin typeface="Segoe UI Light"/>
              </a:rPr>
              <a:t>Visual Studio tooling with one click publish and remote debugging</a:t>
            </a:r>
          </a:p>
          <a:p>
            <a:pPr marL="855551" lvl="1" indent="-336145" defTabSz="878526">
              <a:spcAft>
                <a:spcPts val="2353"/>
              </a:spcAft>
              <a:buFont typeface="Arial" panose="020B0604020202020204" pitchFamily="34" charset="0"/>
              <a:buChar char="•"/>
            </a:pPr>
            <a:r>
              <a:rPr lang="en-US" sz="2353" dirty="0">
                <a:solidFill>
                  <a:srgbClr val="FFFFFF"/>
                </a:solidFill>
                <a:latin typeface="Segoe UI Light"/>
              </a:rPr>
              <a:t>Automatic client SDK generation for many languages</a:t>
            </a:r>
          </a:p>
          <a:p>
            <a:pPr marL="855551" lvl="1" indent="-336145" defTabSz="878526">
              <a:spcAft>
                <a:spcPts val="2353"/>
              </a:spcAft>
              <a:buFont typeface="Arial" panose="020B0604020202020204" pitchFamily="34" charset="0"/>
              <a:buChar char="•"/>
            </a:pPr>
            <a:endParaRPr lang="en-US" sz="2353" dirty="0">
              <a:solidFill>
                <a:srgbClr val="FFFFFF"/>
              </a:solidFill>
              <a:latin typeface="Segoe UI Light"/>
            </a:endParaRPr>
          </a:p>
        </p:txBody>
      </p:sp>
      <p:sp>
        <p:nvSpPr>
          <p:cNvPr id="49" name="Rectangle 48"/>
          <p:cNvSpPr/>
          <p:nvPr/>
        </p:nvSpPr>
        <p:spPr>
          <a:xfrm>
            <a:off x="1296641" y="3703490"/>
            <a:ext cx="2895253" cy="814661"/>
          </a:xfrm>
          <a:prstGeom prst="rect">
            <a:avLst/>
          </a:prstGeom>
        </p:spPr>
        <p:txBody>
          <a:bodyPr wrap="none">
            <a:spAutoFit/>
          </a:bodyPr>
          <a:lstStyle/>
          <a:p>
            <a:pPr algn="ctr" defTabSz="878526"/>
            <a:r>
              <a:rPr lang="en-US" sz="2353" dirty="0">
                <a:solidFill>
                  <a:srgbClr val="FFFFFF"/>
                </a:solidFill>
                <a:latin typeface="Segoe UI Light"/>
              </a:rPr>
              <a:t>Create, consume and</a:t>
            </a:r>
          </a:p>
          <a:p>
            <a:pPr algn="ctr" defTabSz="878526"/>
            <a:r>
              <a:rPr lang="en-US" sz="2353" dirty="0">
                <a:solidFill>
                  <a:srgbClr val="FFFFFF"/>
                </a:solidFill>
                <a:latin typeface="Segoe UI Light"/>
              </a:rPr>
              <a:t>host APIs more easily</a:t>
            </a:r>
          </a:p>
        </p:txBody>
      </p:sp>
      <p:grpSp>
        <p:nvGrpSpPr>
          <p:cNvPr id="7" name="Group 6"/>
          <p:cNvGrpSpPr/>
          <p:nvPr/>
        </p:nvGrpSpPr>
        <p:grpSpPr>
          <a:xfrm>
            <a:off x="1452405" y="2393612"/>
            <a:ext cx="2583710" cy="1312081"/>
            <a:chOff x="6276897" y="3849484"/>
            <a:chExt cx="2584077" cy="1312267"/>
          </a:xfrm>
          <a:gradFill>
            <a:gsLst>
              <a:gs pos="98000">
                <a:schemeClr val="bg1">
                  <a:lumMod val="75000"/>
                </a:schemeClr>
              </a:gs>
              <a:gs pos="0">
                <a:schemeClr val="tx2">
                  <a:lumMod val="25000"/>
                </a:schemeClr>
              </a:gs>
            </a:gsLst>
            <a:lin ang="5400000" scaled="1"/>
          </a:gradFill>
        </p:grpSpPr>
        <p:sp>
          <p:nvSpPr>
            <p:cNvPr id="9" name="TextBox 8"/>
            <p:cNvSpPr txBox="1"/>
            <p:nvPr/>
          </p:nvSpPr>
          <p:spPr>
            <a:xfrm>
              <a:off x="6276897" y="4696209"/>
              <a:ext cx="2584077" cy="465542"/>
            </a:xfrm>
            <a:prstGeom prst="flowChartOffpageConnector">
              <a:avLst/>
            </a:prstGeom>
            <a:noFill/>
          </p:spPr>
          <p:txBody>
            <a:bodyPr wrap="square" rtlCol="0">
              <a:spAutoFit/>
            </a:bodyPr>
            <a:lstStyle/>
            <a:p>
              <a:pPr algn="ctr" defTabSz="896386">
                <a:defRPr/>
              </a:pPr>
              <a:r>
                <a:rPr lang="en-US" sz="1836" b="1" kern="0" cap="all" dirty="0" err="1">
                  <a:solidFill>
                    <a:srgbClr val="FFFFFF"/>
                  </a:solidFill>
                </a:rPr>
                <a:t>Api</a:t>
              </a:r>
              <a:r>
                <a:rPr lang="en-US" sz="1836" b="1" kern="0" cap="all" dirty="0">
                  <a:solidFill>
                    <a:srgbClr val="FFFFFF"/>
                  </a:solidFill>
                </a:rPr>
                <a:t> Apps</a:t>
              </a:r>
            </a:p>
          </p:txBody>
        </p:sp>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34034" y="3849484"/>
              <a:ext cx="669799" cy="669799"/>
            </a:xfrm>
            <a:prstGeom prst="flowChartOffpageConnector">
              <a:avLst/>
            </a:prstGeom>
            <a:noFill/>
          </p:spPr>
        </p:pic>
      </p:grpSp>
    </p:spTree>
    <p:extLst>
      <p:ext uri="{BB962C8B-B14F-4D97-AF65-F5344CB8AC3E}">
        <p14:creationId xmlns:p14="http://schemas.microsoft.com/office/powerpoint/2010/main" val="63843488"/>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4400" b="1" dirty="0"/>
              <a:t>Azure API Apps </a:t>
            </a:r>
            <a:r>
              <a:rPr lang="en-US" sz="4400" dirty="0"/>
              <a:t>provide a rich platform and ecosystem for </a:t>
            </a:r>
            <a:r>
              <a:rPr lang="en-US" sz="4400" b="1" dirty="0"/>
              <a:t>building</a:t>
            </a:r>
            <a:r>
              <a:rPr lang="en-US" sz="4400" dirty="0"/>
              <a:t>, </a:t>
            </a:r>
            <a:r>
              <a:rPr lang="en-US" sz="4400" b="1" dirty="0"/>
              <a:t>consuming</a:t>
            </a:r>
            <a:r>
              <a:rPr lang="en-US" sz="4400" dirty="0"/>
              <a:t>, and </a:t>
            </a:r>
            <a:r>
              <a:rPr lang="en-US" sz="4400" b="1" dirty="0"/>
              <a:t>distributing</a:t>
            </a:r>
            <a:r>
              <a:rPr lang="en-US" sz="4400" dirty="0"/>
              <a:t> APIs in the cloud and on-premises</a:t>
            </a:r>
            <a:r>
              <a:rPr lang="en-US" sz="4400" dirty="0" smtClean="0"/>
              <a:t>.</a:t>
            </a:r>
            <a:endParaRPr lang="en-US" sz="4400" dirty="0"/>
          </a:p>
        </p:txBody>
      </p:sp>
    </p:spTree>
    <p:extLst>
      <p:ext uri="{BB962C8B-B14F-4D97-AF65-F5344CB8AC3E}">
        <p14:creationId xmlns:p14="http://schemas.microsoft.com/office/powerpoint/2010/main" val="3018289741"/>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smtClean="0"/>
              <a:t>Benefits of App Services</a:t>
            </a:r>
            <a:endParaRPr lang="en-US" sz="4000" dirty="0"/>
          </a:p>
        </p:txBody>
      </p:sp>
      <p:sp>
        <p:nvSpPr>
          <p:cNvPr id="3" name="Content Placeholder 2"/>
          <p:cNvSpPr>
            <a:spLocks noGrp="1"/>
          </p:cNvSpPr>
          <p:nvPr>
            <p:ph sz="quarter" idx="10"/>
          </p:nvPr>
        </p:nvSpPr>
        <p:spPr/>
        <p:txBody>
          <a:bodyPr/>
          <a:lstStyle/>
          <a:p>
            <a:r>
              <a:rPr lang="en-US" sz="2400" dirty="0" smtClean="0"/>
              <a:t>Automatic OS patching</a:t>
            </a:r>
          </a:p>
          <a:p>
            <a:r>
              <a:rPr lang="en-US" sz="2400" dirty="0" smtClean="0"/>
              <a:t>Enterprise-grade security</a:t>
            </a:r>
          </a:p>
          <a:p>
            <a:r>
              <a:rPr lang="en-US" sz="2400" dirty="0" smtClean="0"/>
              <a:t>High availability</a:t>
            </a:r>
          </a:p>
          <a:p>
            <a:pPr lvl="1"/>
            <a:r>
              <a:rPr lang="en-US" sz="2400" dirty="0" smtClean="0"/>
              <a:t>Automated scale out/in</a:t>
            </a:r>
          </a:p>
          <a:p>
            <a:pPr lvl="1"/>
            <a:r>
              <a:rPr lang="en-US" sz="2400" dirty="0" smtClean="0"/>
              <a:t>Built-in load balancing</a:t>
            </a:r>
          </a:p>
          <a:p>
            <a:r>
              <a:rPr lang="en-US" sz="2400" dirty="0" smtClean="0"/>
              <a:t>Supports many languages and platforms</a:t>
            </a:r>
          </a:p>
          <a:p>
            <a:pPr lvl="1"/>
            <a:r>
              <a:rPr lang="en-US" sz="2400" dirty="0" smtClean="0"/>
              <a:t>.NET, Node.js, Python, Ruby and many more</a:t>
            </a:r>
          </a:p>
          <a:p>
            <a:r>
              <a:rPr lang="en-US" sz="2400" dirty="0" smtClean="0"/>
              <a:t>Easy continuous deployment</a:t>
            </a:r>
          </a:p>
          <a:p>
            <a:pPr lvl="1"/>
            <a:r>
              <a:rPr lang="en-US" sz="2400" dirty="0" smtClean="0"/>
              <a:t>Continuous delivery from third-party source control providers</a:t>
            </a:r>
          </a:p>
          <a:p>
            <a:pPr lvl="1"/>
            <a:r>
              <a:rPr lang="en-US" sz="2400" dirty="0" smtClean="0"/>
              <a:t>Built-in </a:t>
            </a:r>
            <a:r>
              <a:rPr lang="en-US" sz="2400" dirty="0" err="1" smtClean="0"/>
              <a:t>Git</a:t>
            </a:r>
            <a:r>
              <a:rPr lang="en-US" sz="2400" dirty="0" smtClean="0"/>
              <a:t> repo</a:t>
            </a:r>
            <a:endParaRPr lang="en-US" sz="2400" dirty="0"/>
          </a:p>
        </p:txBody>
      </p:sp>
    </p:spTree>
    <p:extLst>
      <p:ext uri="{BB962C8B-B14F-4D97-AF65-F5344CB8AC3E}">
        <p14:creationId xmlns:p14="http://schemas.microsoft.com/office/powerpoint/2010/main" val="3133023487"/>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smtClean="0"/>
              <a:t>Benefits of API Apps</a:t>
            </a:r>
            <a:endParaRPr lang="en-US" sz="4000" dirty="0"/>
          </a:p>
        </p:txBody>
      </p:sp>
      <p:sp>
        <p:nvSpPr>
          <p:cNvPr id="3" name="Content Placeholder 2"/>
          <p:cNvSpPr>
            <a:spLocks noGrp="1"/>
          </p:cNvSpPr>
          <p:nvPr>
            <p:ph sz="quarter" idx="10"/>
          </p:nvPr>
        </p:nvSpPr>
        <p:spPr/>
        <p:txBody>
          <a:bodyPr/>
          <a:lstStyle/>
          <a:p>
            <a:r>
              <a:rPr lang="en-US" sz="3200" dirty="0" smtClean="0"/>
              <a:t>Bring your API as-is</a:t>
            </a:r>
          </a:p>
          <a:p>
            <a:pPr lvl="1"/>
            <a:r>
              <a:rPr lang="en-US" sz="3200" dirty="0" smtClean="0"/>
              <a:t>.NET Web API</a:t>
            </a:r>
          </a:p>
          <a:p>
            <a:pPr lvl="1"/>
            <a:r>
              <a:rPr lang="en-US" sz="3200" dirty="0" smtClean="0"/>
              <a:t>Node.js + </a:t>
            </a:r>
            <a:r>
              <a:rPr lang="en-US" sz="3200" dirty="0" smtClean="0"/>
              <a:t>Express</a:t>
            </a:r>
          </a:p>
          <a:p>
            <a:pPr lvl="1"/>
            <a:r>
              <a:rPr lang="en-US" sz="3200" dirty="0" smtClean="0"/>
              <a:t>Java</a:t>
            </a:r>
          </a:p>
          <a:p>
            <a:pPr lvl="1"/>
            <a:r>
              <a:rPr lang="en-US" sz="3200" dirty="0" smtClean="0"/>
              <a:t>PHP</a:t>
            </a:r>
          </a:p>
          <a:p>
            <a:pPr lvl="1"/>
            <a:r>
              <a:rPr lang="en-US" sz="3200" dirty="0" smtClean="0"/>
              <a:t>Many other technologies</a:t>
            </a:r>
            <a:endParaRPr lang="en-US" sz="3200" dirty="0" smtClean="0"/>
          </a:p>
          <a:p>
            <a:r>
              <a:rPr lang="en-US" sz="3200" dirty="0" smtClean="0"/>
              <a:t>Connect easily to SaaS </a:t>
            </a:r>
            <a:r>
              <a:rPr lang="en-US" sz="3200" dirty="0" smtClean="0"/>
              <a:t>platforms</a:t>
            </a:r>
            <a:endParaRPr lang="en-US" sz="3200" dirty="0" smtClean="0"/>
          </a:p>
        </p:txBody>
      </p:sp>
    </p:spTree>
    <p:extLst>
      <p:ext uri="{BB962C8B-B14F-4D97-AF65-F5344CB8AC3E}">
        <p14:creationId xmlns:p14="http://schemas.microsoft.com/office/powerpoint/2010/main" val="2745304619"/>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smtClean="0"/>
              <a:t>Benefits of API Apps</a:t>
            </a:r>
            <a:endParaRPr lang="en-US" sz="4000" dirty="0"/>
          </a:p>
        </p:txBody>
      </p:sp>
      <p:sp>
        <p:nvSpPr>
          <p:cNvPr id="3" name="Content Placeholder 2"/>
          <p:cNvSpPr>
            <a:spLocks noGrp="1"/>
          </p:cNvSpPr>
          <p:nvPr>
            <p:ph sz="quarter" idx="10"/>
          </p:nvPr>
        </p:nvSpPr>
        <p:spPr/>
        <p:txBody>
          <a:bodyPr/>
          <a:lstStyle/>
          <a:p>
            <a:r>
              <a:rPr lang="en-US" sz="3200" dirty="0" smtClean="0"/>
              <a:t>Integrated </a:t>
            </a:r>
            <a:r>
              <a:rPr lang="en-US" sz="3200" dirty="0" smtClean="0"/>
              <a:t>Swagger metadata</a:t>
            </a:r>
          </a:p>
          <a:p>
            <a:r>
              <a:rPr lang="en-US" sz="3200" dirty="0" smtClean="0"/>
              <a:t>Easy connectivity to </a:t>
            </a:r>
            <a:r>
              <a:rPr lang="en-US" sz="3200" b="1" dirty="0" smtClean="0"/>
              <a:t>Logic Apps</a:t>
            </a:r>
          </a:p>
          <a:p>
            <a:r>
              <a:rPr lang="en-US" sz="3200" dirty="0" smtClean="0"/>
              <a:t>Built-in Visual Studio tooling/support</a:t>
            </a:r>
          </a:p>
          <a:p>
            <a:r>
              <a:rPr lang="en-US" sz="3200" dirty="0" smtClean="0"/>
              <a:t>Automatic dependency management and updates</a:t>
            </a:r>
          </a:p>
          <a:p>
            <a:r>
              <a:rPr lang="en-US" sz="3200" dirty="0" smtClean="0"/>
              <a:t>Marketplace support</a:t>
            </a:r>
          </a:p>
          <a:p>
            <a:pPr lvl="1"/>
            <a:r>
              <a:rPr lang="en-US" sz="3200" dirty="0" smtClean="0"/>
              <a:t>Private API </a:t>
            </a:r>
            <a:r>
              <a:rPr lang="en-US" sz="3200" dirty="0" smtClean="0"/>
              <a:t>gallery (</a:t>
            </a:r>
            <a:r>
              <a:rPr lang="en-US" sz="3200" dirty="0" err="1" smtClean="0"/>
              <a:t>NuGet</a:t>
            </a:r>
            <a:r>
              <a:rPr lang="en-US" sz="3200" dirty="0" smtClean="0"/>
              <a:t> feed)</a:t>
            </a:r>
            <a:endParaRPr lang="en-US" sz="3200" dirty="0" smtClean="0"/>
          </a:p>
          <a:p>
            <a:pPr lvl="1"/>
            <a:r>
              <a:rPr lang="en-US" sz="3200" dirty="0" smtClean="0"/>
              <a:t>Public Azure marketplace</a:t>
            </a:r>
            <a:endParaRPr lang="en-US" sz="3200" dirty="0"/>
          </a:p>
        </p:txBody>
      </p:sp>
    </p:spTree>
    <p:extLst>
      <p:ext uri="{BB962C8B-B14F-4D97-AF65-F5344CB8AC3E}">
        <p14:creationId xmlns:p14="http://schemas.microsoft.com/office/powerpoint/2010/main" val="1488556969"/>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8" name="Straight Connector 27"/>
          <p:cNvCxnSpPr/>
          <p:nvPr/>
        </p:nvCxnSpPr>
        <p:spPr>
          <a:xfrm>
            <a:off x="-64109" y="1156347"/>
            <a:ext cx="8942613" cy="5789484"/>
          </a:xfrm>
          <a:prstGeom prst="line">
            <a:avLst/>
          </a:prstGeom>
          <a:ln w="19050">
            <a:solidFill>
              <a:srgbClr val="87878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3342306" y="-223368"/>
            <a:ext cx="8942613" cy="5789484"/>
          </a:xfrm>
          <a:prstGeom prst="line">
            <a:avLst/>
          </a:prstGeom>
          <a:ln w="19050">
            <a:solidFill>
              <a:srgbClr val="87878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0" name="Rectangle 39"/>
          <p:cNvSpPr/>
          <p:nvPr/>
        </p:nvSpPr>
        <p:spPr bwMode="auto">
          <a:xfrm>
            <a:off x="0" y="487"/>
            <a:ext cx="6567904" cy="212558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p:nvPicPr>
        <p:blipFill>
          <a:blip r:embed="rId2"/>
          <a:stretch>
            <a:fillRect/>
          </a:stretch>
        </p:blipFill>
        <p:spPr>
          <a:xfrm>
            <a:off x="4144026" y="1150805"/>
            <a:ext cx="5862789" cy="3822530"/>
          </a:xfrm>
          <a:prstGeom prst="rect">
            <a:avLst/>
          </a:prstGeom>
        </p:spPr>
      </p:pic>
      <p:pic>
        <p:nvPicPr>
          <p:cNvPr id="12" name="Picture 11"/>
          <p:cNvPicPr>
            <a:picLocks noChangeAspect="1"/>
          </p:cNvPicPr>
          <p:nvPr/>
        </p:nvPicPr>
        <p:blipFill>
          <a:blip r:embed="rId3"/>
          <a:stretch>
            <a:fillRect/>
          </a:stretch>
        </p:blipFill>
        <p:spPr>
          <a:xfrm>
            <a:off x="4270015" y="2574848"/>
            <a:ext cx="3561040" cy="2295459"/>
          </a:xfrm>
          <a:prstGeom prst="rect">
            <a:avLst/>
          </a:prstGeom>
        </p:spPr>
      </p:pic>
      <p:pic>
        <p:nvPicPr>
          <p:cNvPr id="7" name="Picture 6"/>
          <p:cNvPicPr>
            <a:picLocks noChangeAspect="1"/>
          </p:cNvPicPr>
          <p:nvPr/>
        </p:nvPicPr>
        <p:blipFill>
          <a:blip r:embed="rId4"/>
          <a:stretch>
            <a:fillRect/>
          </a:stretch>
        </p:blipFill>
        <p:spPr>
          <a:xfrm>
            <a:off x="5184391" y="2219040"/>
            <a:ext cx="1526112" cy="2144927"/>
          </a:xfrm>
          <a:prstGeom prst="rect">
            <a:avLst/>
          </a:prstGeom>
        </p:spPr>
      </p:pic>
      <p:pic>
        <p:nvPicPr>
          <p:cNvPr id="13" name="Picture 12"/>
          <p:cNvPicPr>
            <a:picLocks noChangeAspect="1"/>
          </p:cNvPicPr>
          <p:nvPr/>
        </p:nvPicPr>
        <p:blipFill>
          <a:blip r:embed="rId5"/>
          <a:stretch>
            <a:fillRect/>
          </a:stretch>
        </p:blipFill>
        <p:spPr>
          <a:xfrm>
            <a:off x="2199988" y="2076108"/>
            <a:ext cx="1843189" cy="1221641"/>
          </a:xfrm>
          <a:prstGeom prst="rect">
            <a:avLst/>
          </a:prstGeom>
        </p:spPr>
      </p:pic>
      <p:pic>
        <p:nvPicPr>
          <p:cNvPr id="14" name="Picture 13"/>
          <p:cNvPicPr>
            <a:picLocks noChangeAspect="1"/>
          </p:cNvPicPr>
          <p:nvPr/>
        </p:nvPicPr>
        <p:blipFill>
          <a:blip r:embed="rId6"/>
          <a:stretch>
            <a:fillRect/>
          </a:stretch>
        </p:blipFill>
        <p:spPr>
          <a:xfrm>
            <a:off x="2757974" y="3404765"/>
            <a:ext cx="498159" cy="355128"/>
          </a:xfrm>
          <a:prstGeom prst="rect">
            <a:avLst/>
          </a:prstGeom>
        </p:spPr>
      </p:pic>
      <p:pic>
        <p:nvPicPr>
          <p:cNvPr id="26" name="Picture 25"/>
          <p:cNvPicPr>
            <a:picLocks noChangeAspect="1"/>
          </p:cNvPicPr>
          <p:nvPr/>
        </p:nvPicPr>
        <p:blipFill>
          <a:blip r:embed="rId7"/>
          <a:stretch>
            <a:fillRect/>
          </a:stretch>
        </p:blipFill>
        <p:spPr>
          <a:xfrm>
            <a:off x="4923341" y="3671842"/>
            <a:ext cx="1166102" cy="749692"/>
          </a:xfrm>
          <a:prstGeom prst="rect">
            <a:avLst/>
          </a:prstGeom>
        </p:spPr>
      </p:pic>
      <p:sp>
        <p:nvSpPr>
          <p:cNvPr id="37" name="Title 1"/>
          <p:cNvSpPr txBox="1">
            <a:spLocks/>
          </p:cNvSpPr>
          <p:nvPr/>
        </p:nvSpPr>
        <p:spPr>
          <a:xfrm>
            <a:off x="269241" y="289957"/>
            <a:ext cx="11655840" cy="899537"/>
          </a:xfrm>
          <a:prstGeom prst="rect">
            <a:avLst/>
          </a:prstGeom>
          <a:effectLst>
            <a:outerShdw blurRad="520700" sx="102000" sy="102000" algn="ctr" rotWithShape="0">
              <a:prstClr val="black">
                <a:alpha val="40000"/>
              </a:prstClr>
            </a:outerShdw>
          </a:effectLst>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705" dirty="0">
                <a:solidFill>
                  <a:schemeClr val="bg1"/>
                </a:solidFill>
              </a:rPr>
              <a:t>Enterprise connectivity</a:t>
            </a:r>
          </a:p>
        </p:txBody>
      </p:sp>
      <p:pic>
        <p:nvPicPr>
          <p:cNvPr id="43" name="Picture 42"/>
          <p:cNvPicPr>
            <a:picLocks noChangeAspect="1"/>
          </p:cNvPicPr>
          <p:nvPr/>
        </p:nvPicPr>
        <p:blipFill>
          <a:blip r:embed="rId8"/>
          <a:stretch>
            <a:fillRect/>
          </a:stretch>
        </p:blipFill>
        <p:spPr>
          <a:xfrm>
            <a:off x="1730593" y="3699512"/>
            <a:ext cx="1211321" cy="1759754"/>
          </a:xfrm>
          <a:prstGeom prst="rect">
            <a:avLst/>
          </a:prstGeom>
        </p:spPr>
      </p:pic>
      <p:pic>
        <p:nvPicPr>
          <p:cNvPr id="44" name="Picture 43"/>
          <p:cNvPicPr>
            <a:picLocks noChangeAspect="1"/>
          </p:cNvPicPr>
          <p:nvPr/>
        </p:nvPicPr>
        <p:blipFill>
          <a:blip r:embed="rId9"/>
          <a:stretch>
            <a:fillRect/>
          </a:stretch>
        </p:blipFill>
        <p:spPr>
          <a:xfrm>
            <a:off x="2078690" y="4985953"/>
            <a:ext cx="1297825" cy="1558481"/>
          </a:xfrm>
          <a:prstGeom prst="rect">
            <a:avLst/>
          </a:prstGeom>
        </p:spPr>
      </p:pic>
      <p:pic>
        <p:nvPicPr>
          <p:cNvPr id="2" name="Picture 1"/>
          <p:cNvPicPr>
            <a:picLocks noChangeAspect="1"/>
          </p:cNvPicPr>
          <p:nvPr/>
        </p:nvPicPr>
        <p:blipFill>
          <a:blip r:embed="rId10"/>
          <a:stretch>
            <a:fillRect/>
          </a:stretch>
        </p:blipFill>
        <p:spPr>
          <a:xfrm>
            <a:off x="7819141" y="558024"/>
            <a:ext cx="1235984" cy="1949805"/>
          </a:xfrm>
          <a:prstGeom prst="rect">
            <a:avLst/>
          </a:prstGeom>
        </p:spPr>
      </p:pic>
      <p:pic>
        <p:nvPicPr>
          <p:cNvPr id="31" name="Picture 30"/>
          <p:cNvPicPr>
            <a:picLocks noChangeAspect="1"/>
          </p:cNvPicPr>
          <p:nvPr/>
        </p:nvPicPr>
        <p:blipFill>
          <a:blip r:embed="rId11"/>
          <a:stretch>
            <a:fillRect/>
          </a:stretch>
        </p:blipFill>
        <p:spPr>
          <a:xfrm>
            <a:off x="9649239" y="3360638"/>
            <a:ext cx="1144491" cy="761492"/>
          </a:xfrm>
          <a:prstGeom prst="rect">
            <a:avLst/>
          </a:prstGeom>
        </p:spPr>
      </p:pic>
      <p:pic>
        <p:nvPicPr>
          <p:cNvPr id="5" name="Picture 4"/>
          <p:cNvPicPr>
            <a:picLocks noChangeAspect="1"/>
          </p:cNvPicPr>
          <p:nvPr/>
        </p:nvPicPr>
        <p:blipFill>
          <a:blip r:embed="rId12"/>
          <a:stretch>
            <a:fillRect/>
          </a:stretch>
        </p:blipFill>
        <p:spPr>
          <a:xfrm>
            <a:off x="6184210" y="1937975"/>
            <a:ext cx="1242770" cy="796703"/>
          </a:xfrm>
          <a:prstGeom prst="rect">
            <a:avLst/>
          </a:prstGeom>
        </p:spPr>
      </p:pic>
      <p:pic>
        <p:nvPicPr>
          <p:cNvPr id="32" name="Picture 31"/>
          <p:cNvPicPr>
            <a:picLocks noChangeAspect="1"/>
          </p:cNvPicPr>
          <p:nvPr/>
        </p:nvPicPr>
        <p:blipFill>
          <a:blip r:embed="rId12"/>
          <a:stretch>
            <a:fillRect/>
          </a:stretch>
        </p:blipFill>
        <p:spPr>
          <a:xfrm>
            <a:off x="6436330" y="2092047"/>
            <a:ext cx="1242770" cy="796703"/>
          </a:xfrm>
          <a:prstGeom prst="rect">
            <a:avLst/>
          </a:prstGeom>
        </p:spPr>
      </p:pic>
      <p:pic>
        <p:nvPicPr>
          <p:cNvPr id="33" name="Picture 32"/>
          <p:cNvPicPr>
            <a:picLocks noChangeAspect="1"/>
          </p:cNvPicPr>
          <p:nvPr/>
        </p:nvPicPr>
        <p:blipFill>
          <a:blip r:embed="rId12"/>
          <a:stretch>
            <a:fillRect/>
          </a:stretch>
        </p:blipFill>
        <p:spPr>
          <a:xfrm>
            <a:off x="6688449" y="2246120"/>
            <a:ext cx="1242770" cy="796703"/>
          </a:xfrm>
          <a:prstGeom prst="rect">
            <a:avLst/>
          </a:prstGeom>
        </p:spPr>
      </p:pic>
      <p:pic>
        <p:nvPicPr>
          <p:cNvPr id="34" name="Picture 33"/>
          <p:cNvPicPr>
            <a:picLocks noChangeAspect="1"/>
          </p:cNvPicPr>
          <p:nvPr/>
        </p:nvPicPr>
        <p:blipFill>
          <a:blip r:embed="rId12"/>
          <a:stretch>
            <a:fillRect/>
          </a:stretch>
        </p:blipFill>
        <p:spPr>
          <a:xfrm>
            <a:off x="6940569" y="2400192"/>
            <a:ext cx="1242770" cy="796703"/>
          </a:xfrm>
          <a:prstGeom prst="rect">
            <a:avLst/>
          </a:prstGeom>
        </p:spPr>
      </p:pic>
      <p:pic>
        <p:nvPicPr>
          <p:cNvPr id="35" name="Picture 34"/>
          <p:cNvPicPr>
            <a:picLocks noChangeAspect="1"/>
          </p:cNvPicPr>
          <p:nvPr/>
        </p:nvPicPr>
        <p:blipFill>
          <a:blip r:embed="rId12"/>
          <a:stretch>
            <a:fillRect/>
          </a:stretch>
        </p:blipFill>
        <p:spPr>
          <a:xfrm>
            <a:off x="7192688" y="2554265"/>
            <a:ext cx="1242770" cy="796703"/>
          </a:xfrm>
          <a:prstGeom prst="rect">
            <a:avLst/>
          </a:prstGeom>
        </p:spPr>
      </p:pic>
      <p:pic>
        <p:nvPicPr>
          <p:cNvPr id="36" name="Picture 35"/>
          <p:cNvPicPr>
            <a:picLocks noChangeAspect="1"/>
          </p:cNvPicPr>
          <p:nvPr/>
        </p:nvPicPr>
        <p:blipFill>
          <a:blip r:embed="rId12"/>
          <a:stretch>
            <a:fillRect/>
          </a:stretch>
        </p:blipFill>
        <p:spPr>
          <a:xfrm>
            <a:off x="7444808" y="2708338"/>
            <a:ext cx="1242770" cy="796703"/>
          </a:xfrm>
          <a:prstGeom prst="rect">
            <a:avLst/>
          </a:prstGeom>
        </p:spPr>
      </p:pic>
      <p:pic>
        <p:nvPicPr>
          <p:cNvPr id="9" name="Picture 8"/>
          <p:cNvPicPr>
            <a:picLocks noChangeAspect="1"/>
          </p:cNvPicPr>
          <p:nvPr/>
        </p:nvPicPr>
        <p:blipFill>
          <a:blip r:embed="rId13"/>
          <a:stretch>
            <a:fillRect/>
          </a:stretch>
        </p:blipFill>
        <p:spPr>
          <a:xfrm>
            <a:off x="8130007" y="3761654"/>
            <a:ext cx="2277200" cy="1505071"/>
          </a:xfrm>
          <a:prstGeom prst="rect">
            <a:avLst/>
          </a:prstGeom>
        </p:spPr>
      </p:pic>
      <p:sp>
        <p:nvSpPr>
          <p:cNvPr id="25" name="AutoShape 3"/>
          <p:cNvSpPr>
            <a:spLocks noChangeAspect="1" noChangeArrowheads="1" noTextEdit="1"/>
          </p:cNvSpPr>
          <p:nvPr/>
        </p:nvSpPr>
        <p:spPr bwMode="auto">
          <a:xfrm>
            <a:off x="6245404" y="918615"/>
            <a:ext cx="515133" cy="378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7" name="Freeform 5"/>
          <p:cNvSpPr>
            <a:spLocks/>
          </p:cNvSpPr>
          <p:nvPr/>
        </p:nvSpPr>
        <p:spPr bwMode="auto">
          <a:xfrm>
            <a:off x="7951456" y="3016365"/>
            <a:ext cx="291007" cy="212212"/>
          </a:xfrm>
          <a:custGeom>
            <a:avLst/>
            <a:gdLst>
              <a:gd name="T0" fmla="*/ 53 w 53"/>
              <a:gd name="T1" fmla="*/ 19 h 38"/>
              <a:gd name="T2" fmla="*/ 26 w 53"/>
              <a:gd name="T3" fmla="*/ 38 h 38"/>
              <a:gd name="T4" fmla="*/ 0 w 53"/>
              <a:gd name="T5" fmla="*/ 19 h 38"/>
              <a:gd name="T6" fmla="*/ 27 w 53"/>
              <a:gd name="T7" fmla="*/ 0 h 38"/>
              <a:gd name="T8" fmla="*/ 53 w 53"/>
              <a:gd name="T9" fmla="*/ 19 h 38"/>
            </a:gdLst>
            <a:ahLst/>
            <a:cxnLst>
              <a:cxn ang="0">
                <a:pos x="T0" y="T1"/>
              </a:cxn>
              <a:cxn ang="0">
                <a:pos x="T2" y="T3"/>
              </a:cxn>
              <a:cxn ang="0">
                <a:pos x="T4" y="T5"/>
              </a:cxn>
              <a:cxn ang="0">
                <a:pos x="T6" y="T7"/>
              </a:cxn>
              <a:cxn ang="0">
                <a:pos x="T8" y="T9"/>
              </a:cxn>
            </a:cxnLst>
            <a:rect l="0" t="0" r="r" b="b"/>
            <a:pathLst>
              <a:path w="53" h="38">
                <a:moveTo>
                  <a:pt x="53" y="19"/>
                </a:moveTo>
                <a:cubicBezTo>
                  <a:pt x="52" y="30"/>
                  <a:pt x="41" y="38"/>
                  <a:pt x="26" y="38"/>
                </a:cubicBezTo>
                <a:cubicBezTo>
                  <a:pt x="12" y="37"/>
                  <a:pt x="0" y="29"/>
                  <a:pt x="0" y="19"/>
                </a:cubicBezTo>
                <a:cubicBezTo>
                  <a:pt x="1" y="8"/>
                  <a:pt x="12" y="0"/>
                  <a:pt x="27" y="0"/>
                </a:cubicBezTo>
                <a:cubicBezTo>
                  <a:pt x="41" y="1"/>
                  <a:pt x="53" y="9"/>
                  <a:pt x="53" y="19"/>
                </a:cubicBezTo>
                <a:close/>
              </a:path>
            </a:pathLst>
          </a:custGeom>
          <a:solidFill>
            <a:srgbClr val="019E4A">
              <a:alpha val="29000"/>
            </a:srgbClr>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45" name="Freeform 5"/>
          <p:cNvSpPr>
            <a:spLocks/>
          </p:cNvSpPr>
          <p:nvPr/>
        </p:nvSpPr>
        <p:spPr bwMode="auto">
          <a:xfrm>
            <a:off x="8058502" y="3499119"/>
            <a:ext cx="133876" cy="97626"/>
          </a:xfrm>
          <a:custGeom>
            <a:avLst/>
            <a:gdLst>
              <a:gd name="T0" fmla="*/ 53 w 53"/>
              <a:gd name="T1" fmla="*/ 19 h 38"/>
              <a:gd name="T2" fmla="*/ 26 w 53"/>
              <a:gd name="T3" fmla="*/ 38 h 38"/>
              <a:gd name="T4" fmla="*/ 0 w 53"/>
              <a:gd name="T5" fmla="*/ 19 h 38"/>
              <a:gd name="T6" fmla="*/ 27 w 53"/>
              <a:gd name="T7" fmla="*/ 0 h 38"/>
              <a:gd name="T8" fmla="*/ 53 w 53"/>
              <a:gd name="T9" fmla="*/ 19 h 38"/>
            </a:gdLst>
            <a:ahLst/>
            <a:cxnLst>
              <a:cxn ang="0">
                <a:pos x="T0" y="T1"/>
              </a:cxn>
              <a:cxn ang="0">
                <a:pos x="T2" y="T3"/>
              </a:cxn>
              <a:cxn ang="0">
                <a:pos x="T4" y="T5"/>
              </a:cxn>
              <a:cxn ang="0">
                <a:pos x="T6" y="T7"/>
              </a:cxn>
              <a:cxn ang="0">
                <a:pos x="T8" y="T9"/>
              </a:cxn>
            </a:cxnLst>
            <a:rect l="0" t="0" r="r" b="b"/>
            <a:pathLst>
              <a:path w="53" h="38">
                <a:moveTo>
                  <a:pt x="53" y="19"/>
                </a:moveTo>
                <a:cubicBezTo>
                  <a:pt x="52" y="30"/>
                  <a:pt x="41" y="38"/>
                  <a:pt x="26" y="38"/>
                </a:cubicBezTo>
                <a:cubicBezTo>
                  <a:pt x="12" y="37"/>
                  <a:pt x="0" y="29"/>
                  <a:pt x="0" y="19"/>
                </a:cubicBezTo>
                <a:cubicBezTo>
                  <a:pt x="1" y="8"/>
                  <a:pt x="12" y="0"/>
                  <a:pt x="27" y="0"/>
                </a:cubicBezTo>
                <a:cubicBezTo>
                  <a:pt x="41" y="1"/>
                  <a:pt x="53" y="9"/>
                  <a:pt x="53" y="19"/>
                </a:cubicBezTo>
                <a:close/>
              </a:path>
            </a:pathLst>
          </a:custGeom>
          <a:solidFill>
            <a:srgbClr val="019E4A">
              <a:alpha val="29000"/>
            </a:srgbClr>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46" name="Freeform 5"/>
          <p:cNvSpPr>
            <a:spLocks/>
          </p:cNvSpPr>
          <p:nvPr/>
        </p:nvSpPr>
        <p:spPr bwMode="auto">
          <a:xfrm>
            <a:off x="6950088" y="1857275"/>
            <a:ext cx="133876" cy="97626"/>
          </a:xfrm>
          <a:custGeom>
            <a:avLst/>
            <a:gdLst>
              <a:gd name="T0" fmla="*/ 53 w 53"/>
              <a:gd name="T1" fmla="*/ 19 h 38"/>
              <a:gd name="T2" fmla="*/ 26 w 53"/>
              <a:gd name="T3" fmla="*/ 38 h 38"/>
              <a:gd name="T4" fmla="*/ 0 w 53"/>
              <a:gd name="T5" fmla="*/ 19 h 38"/>
              <a:gd name="T6" fmla="*/ 27 w 53"/>
              <a:gd name="T7" fmla="*/ 0 h 38"/>
              <a:gd name="T8" fmla="*/ 53 w 53"/>
              <a:gd name="T9" fmla="*/ 19 h 38"/>
            </a:gdLst>
            <a:ahLst/>
            <a:cxnLst>
              <a:cxn ang="0">
                <a:pos x="T0" y="T1"/>
              </a:cxn>
              <a:cxn ang="0">
                <a:pos x="T2" y="T3"/>
              </a:cxn>
              <a:cxn ang="0">
                <a:pos x="T4" y="T5"/>
              </a:cxn>
              <a:cxn ang="0">
                <a:pos x="T6" y="T7"/>
              </a:cxn>
              <a:cxn ang="0">
                <a:pos x="T8" y="T9"/>
              </a:cxn>
            </a:cxnLst>
            <a:rect l="0" t="0" r="r" b="b"/>
            <a:pathLst>
              <a:path w="53" h="38">
                <a:moveTo>
                  <a:pt x="53" y="19"/>
                </a:moveTo>
                <a:cubicBezTo>
                  <a:pt x="52" y="30"/>
                  <a:pt x="41" y="38"/>
                  <a:pt x="26" y="38"/>
                </a:cubicBezTo>
                <a:cubicBezTo>
                  <a:pt x="12" y="37"/>
                  <a:pt x="0" y="29"/>
                  <a:pt x="0" y="19"/>
                </a:cubicBezTo>
                <a:cubicBezTo>
                  <a:pt x="1" y="8"/>
                  <a:pt x="12" y="0"/>
                  <a:pt x="27" y="0"/>
                </a:cubicBezTo>
                <a:cubicBezTo>
                  <a:pt x="41" y="1"/>
                  <a:pt x="53" y="9"/>
                  <a:pt x="53" y="19"/>
                </a:cubicBezTo>
                <a:close/>
              </a:path>
            </a:pathLst>
          </a:custGeom>
          <a:solidFill>
            <a:srgbClr val="019E4A">
              <a:alpha val="29000"/>
            </a:srgbClr>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47" name="Freeform 5"/>
          <p:cNvSpPr>
            <a:spLocks/>
          </p:cNvSpPr>
          <p:nvPr/>
        </p:nvSpPr>
        <p:spPr bwMode="auto">
          <a:xfrm>
            <a:off x="7320834" y="2938576"/>
            <a:ext cx="133876" cy="97626"/>
          </a:xfrm>
          <a:custGeom>
            <a:avLst/>
            <a:gdLst>
              <a:gd name="T0" fmla="*/ 53 w 53"/>
              <a:gd name="T1" fmla="*/ 19 h 38"/>
              <a:gd name="T2" fmla="*/ 26 w 53"/>
              <a:gd name="T3" fmla="*/ 38 h 38"/>
              <a:gd name="T4" fmla="*/ 0 w 53"/>
              <a:gd name="T5" fmla="*/ 19 h 38"/>
              <a:gd name="T6" fmla="*/ 27 w 53"/>
              <a:gd name="T7" fmla="*/ 0 h 38"/>
              <a:gd name="T8" fmla="*/ 53 w 53"/>
              <a:gd name="T9" fmla="*/ 19 h 38"/>
            </a:gdLst>
            <a:ahLst/>
            <a:cxnLst>
              <a:cxn ang="0">
                <a:pos x="T0" y="T1"/>
              </a:cxn>
              <a:cxn ang="0">
                <a:pos x="T2" y="T3"/>
              </a:cxn>
              <a:cxn ang="0">
                <a:pos x="T4" y="T5"/>
              </a:cxn>
              <a:cxn ang="0">
                <a:pos x="T6" y="T7"/>
              </a:cxn>
              <a:cxn ang="0">
                <a:pos x="T8" y="T9"/>
              </a:cxn>
            </a:cxnLst>
            <a:rect l="0" t="0" r="r" b="b"/>
            <a:pathLst>
              <a:path w="53" h="38">
                <a:moveTo>
                  <a:pt x="53" y="19"/>
                </a:moveTo>
                <a:cubicBezTo>
                  <a:pt x="52" y="30"/>
                  <a:pt x="41" y="38"/>
                  <a:pt x="26" y="38"/>
                </a:cubicBezTo>
                <a:cubicBezTo>
                  <a:pt x="12" y="37"/>
                  <a:pt x="0" y="29"/>
                  <a:pt x="0" y="19"/>
                </a:cubicBezTo>
                <a:cubicBezTo>
                  <a:pt x="1" y="8"/>
                  <a:pt x="12" y="0"/>
                  <a:pt x="27" y="0"/>
                </a:cubicBezTo>
                <a:cubicBezTo>
                  <a:pt x="41" y="1"/>
                  <a:pt x="53" y="9"/>
                  <a:pt x="53" y="19"/>
                </a:cubicBezTo>
                <a:close/>
              </a:path>
            </a:pathLst>
          </a:custGeom>
          <a:solidFill>
            <a:srgbClr val="019E4A">
              <a:alpha val="29000"/>
            </a:srgbClr>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48" name="Freeform 5"/>
          <p:cNvSpPr>
            <a:spLocks/>
          </p:cNvSpPr>
          <p:nvPr/>
        </p:nvSpPr>
        <p:spPr bwMode="auto">
          <a:xfrm>
            <a:off x="8773050" y="3045475"/>
            <a:ext cx="182699" cy="133230"/>
          </a:xfrm>
          <a:custGeom>
            <a:avLst/>
            <a:gdLst>
              <a:gd name="T0" fmla="*/ 53 w 53"/>
              <a:gd name="T1" fmla="*/ 19 h 38"/>
              <a:gd name="T2" fmla="*/ 26 w 53"/>
              <a:gd name="T3" fmla="*/ 38 h 38"/>
              <a:gd name="T4" fmla="*/ 0 w 53"/>
              <a:gd name="T5" fmla="*/ 19 h 38"/>
              <a:gd name="T6" fmla="*/ 27 w 53"/>
              <a:gd name="T7" fmla="*/ 0 h 38"/>
              <a:gd name="T8" fmla="*/ 53 w 53"/>
              <a:gd name="T9" fmla="*/ 19 h 38"/>
            </a:gdLst>
            <a:ahLst/>
            <a:cxnLst>
              <a:cxn ang="0">
                <a:pos x="T0" y="T1"/>
              </a:cxn>
              <a:cxn ang="0">
                <a:pos x="T2" y="T3"/>
              </a:cxn>
              <a:cxn ang="0">
                <a:pos x="T4" y="T5"/>
              </a:cxn>
              <a:cxn ang="0">
                <a:pos x="T6" y="T7"/>
              </a:cxn>
              <a:cxn ang="0">
                <a:pos x="T8" y="T9"/>
              </a:cxn>
            </a:cxnLst>
            <a:rect l="0" t="0" r="r" b="b"/>
            <a:pathLst>
              <a:path w="53" h="38">
                <a:moveTo>
                  <a:pt x="53" y="19"/>
                </a:moveTo>
                <a:cubicBezTo>
                  <a:pt x="52" y="30"/>
                  <a:pt x="41" y="38"/>
                  <a:pt x="26" y="38"/>
                </a:cubicBezTo>
                <a:cubicBezTo>
                  <a:pt x="12" y="37"/>
                  <a:pt x="0" y="29"/>
                  <a:pt x="0" y="19"/>
                </a:cubicBezTo>
                <a:cubicBezTo>
                  <a:pt x="1" y="8"/>
                  <a:pt x="12" y="0"/>
                  <a:pt x="27" y="0"/>
                </a:cubicBezTo>
                <a:cubicBezTo>
                  <a:pt x="41" y="1"/>
                  <a:pt x="53" y="9"/>
                  <a:pt x="53" y="19"/>
                </a:cubicBezTo>
                <a:close/>
              </a:path>
            </a:pathLst>
          </a:custGeom>
          <a:solidFill>
            <a:srgbClr val="019E4A">
              <a:alpha val="29000"/>
            </a:srgbClr>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49" name="Freeform 5"/>
          <p:cNvSpPr>
            <a:spLocks/>
          </p:cNvSpPr>
          <p:nvPr/>
        </p:nvSpPr>
        <p:spPr bwMode="auto">
          <a:xfrm>
            <a:off x="6344980" y="2234470"/>
            <a:ext cx="182699" cy="133230"/>
          </a:xfrm>
          <a:custGeom>
            <a:avLst/>
            <a:gdLst>
              <a:gd name="T0" fmla="*/ 53 w 53"/>
              <a:gd name="T1" fmla="*/ 19 h 38"/>
              <a:gd name="T2" fmla="*/ 26 w 53"/>
              <a:gd name="T3" fmla="*/ 38 h 38"/>
              <a:gd name="T4" fmla="*/ 0 w 53"/>
              <a:gd name="T5" fmla="*/ 19 h 38"/>
              <a:gd name="T6" fmla="*/ 27 w 53"/>
              <a:gd name="T7" fmla="*/ 0 h 38"/>
              <a:gd name="T8" fmla="*/ 53 w 53"/>
              <a:gd name="T9" fmla="*/ 19 h 38"/>
            </a:gdLst>
            <a:ahLst/>
            <a:cxnLst>
              <a:cxn ang="0">
                <a:pos x="T0" y="T1"/>
              </a:cxn>
              <a:cxn ang="0">
                <a:pos x="T2" y="T3"/>
              </a:cxn>
              <a:cxn ang="0">
                <a:pos x="T4" y="T5"/>
              </a:cxn>
              <a:cxn ang="0">
                <a:pos x="T6" y="T7"/>
              </a:cxn>
              <a:cxn ang="0">
                <a:pos x="T8" y="T9"/>
              </a:cxn>
            </a:cxnLst>
            <a:rect l="0" t="0" r="r" b="b"/>
            <a:pathLst>
              <a:path w="53" h="38">
                <a:moveTo>
                  <a:pt x="53" y="19"/>
                </a:moveTo>
                <a:cubicBezTo>
                  <a:pt x="52" y="30"/>
                  <a:pt x="41" y="38"/>
                  <a:pt x="26" y="38"/>
                </a:cubicBezTo>
                <a:cubicBezTo>
                  <a:pt x="12" y="37"/>
                  <a:pt x="0" y="29"/>
                  <a:pt x="0" y="19"/>
                </a:cubicBezTo>
                <a:cubicBezTo>
                  <a:pt x="1" y="8"/>
                  <a:pt x="12" y="0"/>
                  <a:pt x="27" y="0"/>
                </a:cubicBezTo>
                <a:cubicBezTo>
                  <a:pt x="41" y="1"/>
                  <a:pt x="53" y="9"/>
                  <a:pt x="53" y="19"/>
                </a:cubicBezTo>
                <a:close/>
              </a:path>
            </a:pathLst>
          </a:custGeom>
          <a:solidFill>
            <a:srgbClr val="019E4A">
              <a:alpha val="29000"/>
            </a:srgbClr>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50" name="Freeform 5"/>
          <p:cNvSpPr>
            <a:spLocks/>
          </p:cNvSpPr>
          <p:nvPr/>
        </p:nvSpPr>
        <p:spPr bwMode="auto">
          <a:xfrm>
            <a:off x="6539858" y="1994615"/>
            <a:ext cx="133876" cy="97626"/>
          </a:xfrm>
          <a:custGeom>
            <a:avLst/>
            <a:gdLst>
              <a:gd name="T0" fmla="*/ 53 w 53"/>
              <a:gd name="T1" fmla="*/ 19 h 38"/>
              <a:gd name="T2" fmla="*/ 26 w 53"/>
              <a:gd name="T3" fmla="*/ 38 h 38"/>
              <a:gd name="T4" fmla="*/ 0 w 53"/>
              <a:gd name="T5" fmla="*/ 19 h 38"/>
              <a:gd name="T6" fmla="*/ 27 w 53"/>
              <a:gd name="T7" fmla="*/ 0 h 38"/>
              <a:gd name="T8" fmla="*/ 53 w 53"/>
              <a:gd name="T9" fmla="*/ 19 h 38"/>
            </a:gdLst>
            <a:ahLst/>
            <a:cxnLst>
              <a:cxn ang="0">
                <a:pos x="T0" y="T1"/>
              </a:cxn>
              <a:cxn ang="0">
                <a:pos x="T2" y="T3"/>
              </a:cxn>
              <a:cxn ang="0">
                <a:pos x="T4" y="T5"/>
              </a:cxn>
              <a:cxn ang="0">
                <a:pos x="T6" y="T7"/>
              </a:cxn>
              <a:cxn ang="0">
                <a:pos x="T8" y="T9"/>
              </a:cxn>
            </a:cxnLst>
            <a:rect l="0" t="0" r="r" b="b"/>
            <a:pathLst>
              <a:path w="53" h="38">
                <a:moveTo>
                  <a:pt x="53" y="19"/>
                </a:moveTo>
                <a:cubicBezTo>
                  <a:pt x="52" y="30"/>
                  <a:pt x="41" y="38"/>
                  <a:pt x="26" y="38"/>
                </a:cubicBezTo>
                <a:cubicBezTo>
                  <a:pt x="12" y="37"/>
                  <a:pt x="0" y="29"/>
                  <a:pt x="0" y="19"/>
                </a:cubicBezTo>
                <a:cubicBezTo>
                  <a:pt x="1" y="8"/>
                  <a:pt x="12" y="0"/>
                  <a:pt x="27" y="0"/>
                </a:cubicBezTo>
                <a:cubicBezTo>
                  <a:pt x="41" y="1"/>
                  <a:pt x="53" y="9"/>
                  <a:pt x="53" y="19"/>
                </a:cubicBezTo>
                <a:close/>
              </a:path>
            </a:pathLst>
          </a:custGeom>
          <a:solidFill>
            <a:srgbClr val="019E4A">
              <a:alpha val="29000"/>
            </a:srgbClr>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51" name="Freeform 5"/>
          <p:cNvSpPr>
            <a:spLocks/>
          </p:cNvSpPr>
          <p:nvPr/>
        </p:nvSpPr>
        <p:spPr bwMode="auto">
          <a:xfrm>
            <a:off x="8559305" y="3433501"/>
            <a:ext cx="182699" cy="133230"/>
          </a:xfrm>
          <a:custGeom>
            <a:avLst/>
            <a:gdLst>
              <a:gd name="T0" fmla="*/ 53 w 53"/>
              <a:gd name="T1" fmla="*/ 19 h 38"/>
              <a:gd name="T2" fmla="*/ 26 w 53"/>
              <a:gd name="T3" fmla="*/ 38 h 38"/>
              <a:gd name="T4" fmla="*/ 0 w 53"/>
              <a:gd name="T5" fmla="*/ 19 h 38"/>
              <a:gd name="T6" fmla="*/ 27 w 53"/>
              <a:gd name="T7" fmla="*/ 0 h 38"/>
              <a:gd name="T8" fmla="*/ 53 w 53"/>
              <a:gd name="T9" fmla="*/ 19 h 38"/>
            </a:gdLst>
            <a:ahLst/>
            <a:cxnLst>
              <a:cxn ang="0">
                <a:pos x="T0" y="T1"/>
              </a:cxn>
              <a:cxn ang="0">
                <a:pos x="T2" y="T3"/>
              </a:cxn>
              <a:cxn ang="0">
                <a:pos x="T4" y="T5"/>
              </a:cxn>
              <a:cxn ang="0">
                <a:pos x="T6" y="T7"/>
              </a:cxn>
              <a:cxn ang="0">
                <a:pos x="T8" y="T9"/>
              </a:cxn>
            </a:cxnLst>
            <a:rect l="0" t="0" r="r" b="b"/>
            <a:pathLst>
              <a:path w="53" h="38">
                <a:moveTo>
                  <a:pt x="53" y="19"/>
                </a:moveTo>
                <a:cubicBezTo>
                  <a:pt x="52" y="30"/>
                  <a:pt x="41" y="38"/>
                  <a:pt x="26" y="38"/>
                </a:cubicBezTo>
                <a:cubicBezTo>
                  <a:pt x="12" y="37"/>
                  <a:pt x="0" y="29"/>
                  <a:pt x="0" y="19"/>
                </a:cubicBezTo>
                <a:cubicBezTo>
                  <a:pt x="1" y="8"/>
                  <a:pt x="12" y="0"/>
                  <a:pt x="27" y="0"/>
                </a:cubicBezTo>
                <a:cubicBezTo>
                  <a:pt x="41" y="1"/>
                  <a:pt x="53" y="9"/>
                  <a:pt x="53" y="19"/>
                </a:cubicBezTo>
                <a:close/>
              </a:path>
            </a:pathLst>
          </a:custGeom>
          <a:solidFill>
            <a:srgbClr val="019E4A">
              <a:alpha val="29000"/>
            </a:srgbClr>
          </a:solidFill>
          <a:ln>
            <a:noFill/>
          </a:ln>
        </p:spPr>
        <p:txBody>
          <a:bodyPr vert="horz" wrap="square" lIns="89642" tIns="44821" rIns="89642" bIns="44821" numCol="1" anchor="t" anchorCtr="0" compatLnSpc="1">
            <a:prstTxWarp prst="textNoShape">
              <a:avLst/>
            </a:prstTxWarp>
          </a:bodyPr>
          <a:lstStyle/>
          <a:p>
            <a:endParaRPr lang="en-US" sz="1765"/>
          </a:p>
        </p:txBody>
      </p:sp>
      <p:pic>
        <p:nvPicPr>
          <p:cNvPr id="52" name="Picture 51"/>
          <p:cNvPicPr>
            <a:picLocks noChangeAspect="1"/>
          </p:cNvPicPr>
          <p:nvPr/>
        </p:nvPicPr>
        <p:blipFill>
          <a:blip r:embed="rId14"/>
          <a:stretch>
            <a:fillRect/>
          </a:stretch>
        </p:blipFill>
        <p:spPr>
          <a:xfrm>
            <a:off x="3622393" y="5034413"/>
            <a:ext cx="422095" cy="1123371"/>
          </a:xfrm>
          <a:prstGeom prst="rect">
            <a:avLst/>
          </a:prstGeom>
        </p:spPr>
      </p:pic>
      <p:pic>
        <p:nvPicPr>
          <p:cNvPr id="53" name="Picture 52"/>
          <p:cNvPicPr>
            <a:picLocks noChangeAspect="1"/>
          </p:cNvPicPr>
          <p:nvPr/>
        </p:nvPicPr>
        <p:blipFill>
          <a:blip r:embed="rId15"/>
          <a:stretch>
            <a:fillRect/>
          </a:stretch>
        </p:blipFill>
        <p:spPr>
          <a:xfrm>
            <a:off x="3802123" y="4207483"/>
            <a:ext cx="1285151" cy="841289"/>
          </a:xfrm>
          <a:prstGeom prst="rect">
            <a:avLst/>
          </a:prstGeom>
        </p:spPr>
      </p:pic>
      <p:sp>
        <p:nvSpPr>
          <p:cNvPr id="54" name="Freeform 5"/>
          <p:cNvSpPr>
            <a:spLocks/>
          </p:cNvSpPr>
          <p:nvPr/>
        </p:nvSpPr>
        <p:spPr bwMode="auto">
          <a:xfrm>
            <a:off x="7127135" y="2461846"/>
            <a:ext cx="182699" cy="133230"/>
          </a:xfrm>
          <a:custGeom>
            <a:avLst/>
            <a:gdLst>
              <a:gd name="T0" fmla="*/ 53 w 53"/>
              <a:gd name="T1" fmla="*/ 19 h 38"/>
              <a:gd name="T2" fmla="*/ 26 w 53"/>
              <a:gd name="T3" fmla="*/ 38 h 38"/>
              <a:gd name="T4" fmla="*/ 0 w 53"/>
              <a:gd name="T5" fmla="*/ 19 h 38"/>
              <a:gd name="T6" fmla="*/ 27 w 53"/>
              <a:gd name="T7" fmla="*/ 0 h 38"/>
              <a:gd name="T8" fmla="*/ 53 w 53"/>
              <a:gd name="T9" fmla="*/ 19 h 38"/>
            </a:gdLst>
            <a:ahLst/>
            <a:cxnLst>
              <a:cxn ang="0">
                <a:pos x="T0" y="T1"/>
              </a:cxn>
              <a:cxn ang="0">
                <a:pos x="T2" y="T3"/>
              </a:cxn>
              <a:cxn ang="0">
                <a:pos x="T4" y="T5"/>
              </a:cxn>
              <a:cxn ang="0">
                <a:pos x="T6" y="T7"/>
              </a:cxn>
              <a:cxn ang="0">
                <a:pos x="T8" y="T9"/>
              </a:cxn>
            </a:cxnLst>
            <a:rect l="0" t="0" r="r" b="b"/>
            <a:pathLst>
              <a:path w="53" h="38">
                <a:moveTo>
                  <a:pt x="53" y="19"/>
                </a:moveTo>
                <a:cubicBezTo>
                  <a:pt x="52" y="30"/>
                  <a:pt x="41" y="38"/>
                  <a:pt x="26" y="38"/>
                </a:cubicBezTo>
                <a:cubicBezTo>
                  <a:pt x="12" y="37"/>
                  <a:pt x="0" y="29"/>
                  <a:pt x="0" y="19"/>
                </a:cubicBezTo>
                <a:cubicBezTo>
                  <a:pt x="1" y="8"/>
                  <a:pt x="12" y="0"/>
                  <a:pt x="27" y="0"/>
                </a:cubicBezTo>
                <a:cubicBezTo>
                  <a:pt x="41" y="1"/>
                  <a:pt x="53" y="9"/>
                  <a:pt x="53" y="19"/>
                </a:cubicBezTo>
                <a:close/>
              </a:path>
            </a:pathLst>
          </a:custGeom>
          <a:solidFill>
            <a:srgbClr val="019E4A">
              <a:alpha val="29000"/>
            </a:srgbClr>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55" name="Title 1"/>
          <p:cNvSpPr txBox="1">
            <a:spLocks/>
          </p:cNvSpPr>
          <p:nvPr/>
        </p:nvSpPr>
        <p:spPr>
          <a:xfrm>
            <a:off x="9866536" y="368501"/>
            <a:ext cx="1847709" cy="899537"/>
          </a:xfrm>
          <a:prstGeom prst="rect">
            <a:avLst/>
          </a:prstGeom>
          <a:effectLst>
            <a:outerShdw blurRad="520700" sx="102000" sy="102000" algn="ctr" rotWithShape="0">
              <a:prstClr val="black">
                <a:alpha val="40000"/>
              </a:prstClr>
            </a:outerShdw>
          </a:effectLst>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137" dirty="0"/>
              <a:t>Dynamics</a:t>
            </a:r>
          </a:p>
          <a:p>
            <a:r>
              <a:rPr lang="en-US" sz="3137" dirty="0"/>
              <a:t>SQL</a:t>
            </a:r>
          </a:p>
          <a:p>
            <a:r>
              <a:rPr lang="en-US" sz="3137" dirty="0"/>
              <a:t>SAP</a:t>
            </a:r>
          </a:p>
          <a:p>
            <a:r>
              <a:rPr lang="en-US" sz="3137" dirty="0"/>
              <a:t>Oracle</a:t>
            </a:r>
          </a:p>
        </p:txBody>
      </p:sp>
    </p:spTree>
    <p:extLst>
      <p:ext uri="{BB962C8B-B14F-4D97-AF65-F5344CB8AC3E}">
        <p14:creationId xmlns:p14="http://schemas.microsoft.com/office/powerpoint/2010/main" val="36353935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8" fill="hold"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left)">
                                      <p:cBhvr>
                                        <p:cTn id="13" dur="500"/>
                                        <p:tgtEl>
                                          <p:spTgt spid="6"/>
                                        </p:tgtEl>
                                      </p:cBhvr>
                                    </p:animEffect>
                                  </p:childTnLst>
                                </p:cTn>
                              </p:par>
                            </p:childTnLst>
                          </p:cTn>
                        </p:par>
                        <p:par>
                          <p:cTn id="14" fill="hold">
                            <p:stCondLst>
                              <p:cond delay="1500"/>
                            </p:stCondLst>
                            <p:childTnLst>
                              <p:par>
                                <p:cTn id="15" presetID="22" presetClass="entr" presetSubtype="8" fill="hold" nodeType="after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left)">
                                      <p:cBhvr>
                                        <p:cTn id="17" dur="250"/>
                                        <p:tgtEl>
                                          <p:spTgt spid="5"/>
                                        </p:tgtEl>
                                      </p:cBhvr>
                                    </p:animEffect>
                                  </p:childTnLst>
                                </p:cTn>
                              </p:par>
                            </p:childTnLst>
                          </p:cTn>
                        </p:par>
                        <p:par>
                          <p:cTn id="18" fill="hold">
                            <p:stCondLst>
                              <p:cond delay="1750"/>
                            </p:stCondLst>
                            <p:childTnLst>
                              <p:par>
                                <p:cTn id="19" presetID="22" presetClass="entr" presetSubtype="8" fill="hold" nodeType="afterEffect">
                                  <p:stCondLst>
                                    <p:cond delay="0"/>
                                  </p:stCondLst>
                                  <p:childTnLst>
                                    <p:set>
                                      <p:cBhvr>
                                        <p:cTn id="20" dur="1" fill="hold">
                                          <p:stCondLst>
                                            <p:cond delay="0"/>
                                          </p:stCondLst>
                                        </p:cTn>
                                        <p:tgtEl>
                                          <p:spTgt spid="32"/>
                                        </p:tgtEl>
                                        <p:attrNameLst>
                                          <p:attrName>style.visibility</p:attrName>
                                        </p:attrNameLst>
                                      </p:cBhvr>
                                      <p:to>
                                        <p:strVal val="visible"/>
                                      </p:to>
                                    </p:set>
                                    <p:animEffect transition="in" filter="wipe(left)">
                                      <p:cBhvr>
                                        <p:cTn id="21" dur="250"/>
                                        <p:tgtEl>
                                          <p:spTgt spid="32"/>
                                        </p:tgtEl>
                                      </p:cBhvr>
                                    </p:animEffect>
                                  </p:childTnLst>
                                </p:cTn>
                              </p:par>
                            </p:childTnLst>
                          </p:cTn>
                        </p:par>
                        <p:par>
                          <p:cTn id="22" fill="hold">
                            <p:stCondLst>
                              <p:cond delay="2000"/>
                            </p:stCondLst>
                            <p:childTnLst>
                              <p:par>
                                <p:cTn id="23" presetID="22" presetClass="entr" presetSubtype="8" fill="hold" nodeType="afterEffect">
                                  <p:stCondLst>
                                    <p:cond delay="0"/>
                                  </p:stCondLst>
                                  <p:childTnLst>
                                    <p:set>
                                      <p:cBhvr>
                                        <p:cTn id="24" dur="1" fill="hold">
                                          <p:stCondLst>
                                            <p:cond delay="0"/>
                                          </p:stCondLst>
                                        </p:cTn>
                                        <p:tgtEl>
                                          <p:spTgt spid="33"/>
                                        </p:tgtEl>
                                        <p:attrNameLst>
                                          <p:attrName>style.visibility</p:attrName>
                                        </p:attrNameLst>
                                      </p:cBhvr>
                                      <p:to>
                                        <p:strVal val="visible"/>
                                      </p:to>
                                    </p:set>
                                    <p:animEffect transition="in" filter="wipe(left)">
                                      <p:cBhvr>
                                        <p:cTn id="25" dur="250"/>
                                        <p:tgtEl>
                                          <p:spTgt spid="33"/>
                                        </p:tgtEl>
                                      </p:cBhvr>
                                    </p:animEffect>
                                  </p:childTnLst>
                                </p:cTn>
                              </p:par>
                            </p:childTnLst>
                          </p:cTn>
                        </p:par>
                        <p:par>
                          <p:cTn id="26" fill="hold">
                            <p:stCondLst>
                              <p:cond delay="2250"/>
                            </p:stCondLst>
                            <p:childTnLst>
                              <p:par>
                                <p:cTn id="27" presetID="22" presetClass="entr" presetSubtype="8" fill="hold" nodeType="afterEffect">
                                  <p:stCondLst>
                                    <p:cond delay="0"/>
                                  </p:stCondLst>
                                  <p:childTnLst>
                                    <p:set>
                                      <p:cBhvr>
                                        <p:cTn id="28" dur="1" fill="hold">
                                          <p:stCondLst>
                                            <p:cond delay="0"/>
                                          </p:stCondLst>
                                        </p:cTn>
                                        <p:tgtEl>
                                          <p:spTgt spid="34"/>
                                        </p:tgtEl>
                                        <p:attrNameLst>
                                          <p:attrName>style.visibility</p:attrName>
                                        </p:attrNameLst>
                                      </p:cBhvr>
                                      <p:to>
                                        <p:strVal val="visible"/>
                                      </p:to>
                                    </p:set>
                                    <p:animEffect transition="in" filter="wipe(left)">
                                      <p:cBhvr>
                                        <p:cTn id="29" dur="250"/>
                                        <p:tgtEl>
                                          <p:spTgt spid="34"/>
                                        </p:tgtEl>
                                      </p:cBhvr>
                                    </p:animEffect>
                                  </p:childTnLst>
                                </p:cTn>
                              </p:par>
                            </p:childTnLst>
                          </p:cTn>
                        </p:par>
                        <p:par>
                          <p:cTn id="30" fill="hold">
                            <p:stCondLst>
                              <p:cond delay="2500"/>
                            </p:stCondLst>
                            <p:childTnLst>
                              <p:par>
                                <p:cTn id="31" presetID="22" presetClass="entr" presetSubtype="8" fill="hold" nodeType="afterEffect">
                                  <p:stCondLst>
                                    <p:cond delay="0"/>
                                  </p:stCondLst>
                                  <p:childTnLst>
                                    <p:set>
                                      <p:cBhvr>
                                        <p:cTn id="32" dur="1" fill="hold">
                                          <p:stCondLst>
                                            <p:cond delay="0"/>
                                          </p:stCondLst>
                                        </p:cTn>
                                        <p:tgtEl>
                                          <p:spTgt spid="35"/>
                                        </p:tgtEl>
                                        <p:attrNameLst>
                                          <p:attrName>style.visibility</p:attrName>
                                        </p:attrNameLst>
                                      </p:cBhvr>
                                      <p:to>
                                        <p:strVal val="visible"/>
                                      </p:to>
                                    </p:set>
                                    <p:animEffect transition="in" filter="wipe(left)">
                                      <p:cBhvr>
                                        <p:cTn id="33" dur="250"/>
                                        <p:tgtEl>
                                          <p:spTgt spid="35"/>
                                        </p:tgtEl>
                                      </p:cBhvr>
                                    </p:animEffect>
                                  </p:childTnLst>
                                </p:cTn>
                              </p:par>
                            </p:childTnLst>
                          </p:cTn>
                        </p:par>
                        <p:par>
                          <p:cTn id="34" fill="hold">
                            <p:stCondLst>
                              <p:cond delay="2750"/>
                            </p:stCondLst>
                            <p:childTnLst>
                              <p:par>
                                <p:cTn id="35" presetID="22" presetClass="entr" presetSubtype="8" fill="hold" nodeType="afterEffect">
                                  <p:stCondLst>
                                    <p:cond delay="0"/>
                                  </p:stCondLst>
                                  <p:childTnLst>
                                    <p:set>
                                      <p:cBhvr>
                                        <p:cTn id="36" dur="1" fill="hold">
                                          <p:stCondLst>
                                            <p:cond delay="0"/>
                                          </p:stCondLst>
                                        </p:cTn>
                                        <p:tgtEl>
                                          <p:spTgt spid="36"/>
                                        </p:tgtEl>
                                        <p:attrNameLst>
                                          <p:attrName>style.visibility</p:attrName>
                                        </p:attrNameLst>
                                      </p:cBhvr>
                                      <p:to>
                                        <p:strVal val="visible"/>
                                      </p:to>
                                    </p:set>
                                    <p:animEffect transition="in" filter="wipe(left)">
                                      <p:cBhvr>
                                        <p:cTn id="37" dur="250"/>
                                        <p:tgtEl>
                                          <p:spTgt spid="36"/>
                                        </p:tgtEl>
                                      </p:cBhvr>
                                    </p:animEffect>
                                  </p:childTnLst>
                                </p:cTn>
                              </p:par>
                              <p:par>
                                <p:cTn id="38" presetID="53" presetClass="entr" presetSubtype="16" fill="hold" grpId="0" nodeType="withEffect">
                                  <p:stCondLst>
                                    <p:cond delay="0"/>
                                  </p:stCondLst>
                                  <p:childTnLst>
                                    <p:set>
                                      <p:cBhvr>
                                        <p:cTn id="39" dur="1" fill="hold">
                                          <p:stCondLst>
                                            <p:cond delay="0"/>
                                          </p:stCondLst>
                                        </p:cTn>
                                        <p:tgtEl>
                                          <p:spTgt spid="51"/>
                                        </p:tgtEl>
                                        <p:attrNameLst>
                                          <p:attrName>style.visibility</p:attrName>
                                        </p:attrNameLst>
                                      </p:cBhvr>
                                      <p:to>
                                        <p:strVal val="visible"/>
                                      </p:to>
                                    </p:set>
                                    <p:anim calcmode="lin" valueType="num">
                                      <p:cBhvr>
                                        <p:cTn id="40" dur="500" fill="hold"/>
                                        <p:tgtEl>
                                          <p:spTgt spid="51"/>
                                        </p:tgtEl>
                                        <p:attrNameLst>
                                          <p:attrName>ppt_w</p:attrName>
                                        </p:attrNameLst>
                                      </p:cBhvr>
                                      <p:tavLst>
                                        <p:tav tm="0">
                                          <p:val>
                                            <p:fltVal val="0"/>
                                          </p:val>
                                        </p:tav>
                                        <p:tav tm="100000">
                                          <p:val>
                                            <p:strVal val="#ppt_w"/>
                                          </p:val>
                                        </p:tav>
                                      </p:tavLst>
                                    </p:anim>
                                    <p:anim calcmode="lin" valueType="num">
                                      <p:cBhvr>
                                        <p:cTn id="41" dur="500" fill="hold"/>
                                        <p:tgtEl>
                                          <p:spTgt spid="51"/>
                                        </p:tgtEl>
                                        <p:attrNameLst>
                                          <p:attrName>ppt_h</p:attrName>
                                        </p:attrNameLst>
                                      </p:cBhvr>
                                      <p:tavLst>
                                        <p:tav tm="0">
                                          <p:val>
                                            <p:fltVal val="0"/>
                                          </p:val>
                                        </p:tav>
                                        <p:tav tm="100000">
                                          <p:val>
                                            <p:strVal val="#ppt_h"/>
                                          </p:val>
                                        </p:tav>
                                      </p:tavLst>
                                    </p:anim>
                                    <p:animEffect transition="in" filter="fade">
                                      <p:cBhvr>
                                        <p:cTn id="42" dur="500"/>
                                        <p:tgtEl>
                                          <p:spTgt spid="51"/>
                                        </p:tgtEl>
                                      </p:cBhvr>
                                    </p:animEffect>
                                  </p:childTnLst>
                                </p:cTn>
                              </p:par>
                              <p:par>
                                <p:cTn id="43" presetID="53" presetClass="entr" presetSubtype="16" fill="hold" grpId="0" nodeType="withEffect">
                                  <p:stCondLst>
                                    <p:cond delay="250"/>
                                  </p:stCondLst>
                                  <p:childTnLst>
                                    <p:set>
                                      <p:cBhvr>
                                        <p:cTn id="44" dur="1" fill="hold">
                                          <p:stCondLst>
                                            <p:cond delay="0"/>
                                          </p:stCondLst>
                                        </p:cTn>
                                        <p:tgtEl>
                                          <p:spTgt spid="48"/>
                                        </p:tgtEl>
                                        <p:attrNameLst>
                                          <p:attrName>style.visibility</p:attrName>
                                        </p:attrNameLst>
                                      </p:cBhvr>
                                      <p:to>
                                        <p:strVal val="visible"/>
                                      </p:to>
                                    </p:set>
                                    <p:anim calcmode="lin" valueType="num">
                                      <p:cBhvr>
                                        <p:cTn id="45" dur="500" fill="hold"/>
                                        <p:tgtEl>
                                          <p:spTgt spid="48"/>
                                        </p:tgtEl>
                                        <p:attrNameLst>
                                          <p:attrName>ppt_w</p:attrName>
                                        </p:attrNameLst>
                                      </p:cBhvr>
                                      <p:tavLst>
                                        <p:tav tm="0">
                                          <p:val>
                                            <p:fltVal val="0"/>
                                          </p:val>
                                        </p:tav>
                                        <p:tav tm="100000">
                                          <p:val>
                                            <p:strVal val="#ppt_w"/>
                                          </p:val>
                                        </p:tav>
                                      </p:tavLst>
                                    </p:anim>
                                    <p:anim calcmode="lin" valueType="num">
                                      <p:cBhvr>
                                        <p:cTn id="46" dur="500" fill="hold"/>
                                        <p:tgtEl>
                                          <p:spTgt spid="48"/>
                                        </p:tgtEl>
                                        <p:attrNameLst>
                                          <p:attrName>ppt_h</p:attrName>
                                        </p:attrNameLst>
                                      </p:cBhvr>
                                      <p:tavLst>
                                        <p:tav tm="0">
                                          <p:val>
                                            <p:fltVal val="0"/>
                                          </p:val>
                                        </p:tav>
                                        <p:tav tm="100000">
                                          <p:val>
                                            <p:strVal val="#ppt_h"/>
                                          </p:val>
                                        </p:tav>
                                      </p:tavLst>
                                    </p:anim>
                                    <p:animEffect transition="in" filter="fade">
                                      <p:cBhvr>
                                        <p:cTn id="47" dur="500"/>
                                        <p:tgtEl>
                                          <p:spTgt spid="48"/>
                                        </p:tgtEl>
                                      </p:cBhvr>
                                    </p:animEffect>
                                  </p:childTnLst>
                                </p:cTn>
                              </p:par>
                              <p:par>
                                <p:cTn id="48" presetID="53" presetClass="entr" presetSubtype="16" fill="hold" grpId="0" nodeType="withEffect">
                                  <p:stCondLst>
                                    <p:cond delay="500"/>
                                  </p:stCondLst>
                                  <p:childTnLst>
                                    <p:set>
                                      <p:cBhvr>
                                        <p:cTn id="49" dur="1" fill="hold">
                                          <p:stCondLst>
                                            <p:cond delay="0"/>
                                          </p:stCondLst>
                                        </p:cTn>
                                        <p:tgtEl>
                                          <p:spTgt spid="46"/>
                                        </p:tgtEl>
                                        <p:attrNameLst>
                                          <p:attrName>style.visibility</p:attrName>
                                        </p:attrNameLst>
                                      </p:cBhvr>
                                      <p:to>
                                        <p:strVal val="visible"/>
                                      </p:to>
                                    </p:set>
                                    <p:anim calcmode="lin" valueType="num">
                                      <p:cBhvr>
                                        <p:cTn id="50" dur="500" fill="hold"/>
                                        <p:tgtEl>
                                          <p:spTgt spid="46"/>
                                        </p:tgtEl>
                                        <p:attrNameLst>
                                          <p:attrName>ppt_w</p:attrName>
                                        </p:attrNameLst>
                                      </p:cBhvr>
                                      <p:tavLst>
                                        <p:tav tm="0">
                                          <p:val>
                                            <p:fltVal val="0"/>
                                          </p:val>
                                        </p:tav>
                                        <p:tav tm="100000">
                                          <p:val>
                                            <p:strVal val="#ppt_w"/>
                                          </p:val>
                                        </p:tav>
                                      </p:tavLst>
                                    </p:anim>
                                    <p:anim calcmode="lin" valueType="num">
                                      <p:cBhvr>
                                        <p:cTn id="51" dur="500" fill="hold"/>
                                        <p:tgtEl>
                                          <p:spTgt spid="46"/>
                                        </p:tgtEl>
                                        <p:attrNameLst>
                                          <p:attrName>ppt_h</p:attrName>
                                        </p:attrNameLst>
                                      </p:cBhvr>
                                      <p:tavLst>
                                        <p:tav tm="0">
                                          <p:val>
                                            <p:fltVal val="0"/>
                                          </p:val>
                                        </p:tav>
                                        <p:tav tm="100000">
                                          <p:val>
                                            <p:strVal val="#ppt_h"/>
                                          </p:val>
                                        </p:tav>
                                      </p:tavLst>
                                    </p:anim>
                                    <p:animEffect transition="in" filter="fade">
                                      <p:cBhvr>
                                        <p:cTn id="52" dur="500"/>
                                        <p:tgtEl>
                                          <p:spTgt spid="46"/>
                                        </p:tgtEl>
                                      </p:cBhvr>
                                    </p:animEffect>
                                  </p:childTnLst>
                                </p:cTn>
                              </p:par>
                              <p:par>
                                <p:cTn id="53" presetID="53" presetClass="entr" presetSubtype="16" fill="hold" grpId="0" nodeType="withEffect">
                                  <p:stCondLst>
                                    <p:cond delay="0"/>
                                  </p:stCondLst>
                                  <p:childTnLst>
                                    <p:set>
                                      <p:cBhvr>
                                        <p:cTn id="54" dur="1" fill="hold">
                                          <p:stCondLst>
                                            <p:cond delay="0"/>
                                          </p:stCondLst>
                                        </p:cTn>
                                        <p:tgtEl>
                                          <p:spTgt spid="50"/>
                                        </p:tgtEl>
                                        <p:attrNameLst>
                                          <p:attrName>style.visibility</p:attrName>
                                        </p:attrNameLst>
                                      </p:cBhvr>
                                      <p:to>
                                        <p:strVal val="visible"/>
                                      </p:to>
                                    </p:set>
                                    <p:anim calcmode="lin" valueType="num">
                                      <p:cBhvr>
                                        <p:cTn id="55" dur="500" fill="hold"/>
                                        <p:tgtEl>
                                          <p:spTgt spid="50"/>
                                        </p:tgtEl>
                                        <p:attrNameLst>
                                          <p:attrName>ppt_w</p:attrName>
                                        </p:attrNameLst>
                                      </p:cBhvr>
                                      <p:tavLst>
                                        <p:tav tm="0">
                                          <p:val>
                                            <p:fltVal val="0"/>
                                          </p:val>
                                        </p:tav>
                                        <p:tav tm="100000">
                                          <p:val>
                                            <p:strVal val="#ppt_w"/>
                                          </p:val>
                                        </p:tav>
                                      </p:tavLst>
                                    </p:anim>
                                    <p:anim calcmode="lin" valueType="num">
                                      <p:cBhvr>
                                        <p:cTn id="56" dur="500" fill="hold"/>
                                        <p:tgtEl>
                                          <p:spTgt spid="50"/>
                                        </p:tgtEl>
                                        <p:attrNameLst>
                                          <p:attrName>ppt_h</p:attrName>
                                        </p:attrNameLst>
                                      </p:cBhvr>
                                      <p:tavLst>
                                        <p:tav tm="0">
                                          <p:val>
                                            <p:fltVal val="0"/>
                                          </p:val>
                                        </p:tav>
                                        <p:tav tm="100000">
                                          <p:val>
                                            <p:strVal val="#ppt_h"/>
                                          </p:val>
                                        </p:tav>
                                      </p:tavLst>
                                    </p:anim>
                                    <p:animEffect transition="in" filter="fade">
                                      <p:cBhvr>
                                        <p:cTn id="57" dur="500"/>
                                        <p:tgtEl>
                                          <p:spTgt spid="50"/>
                                        </p:tgtEl>
                                      </p:cBhvr>
                                    </p:animEffect>
                                  </p:childTnLst>
                                </p:cTn>
                              </p:par>
                              <p:par>
                                <p:cTn id="58" presetID="53" presetClass="entr" presetSubtype="16" fill="hold" grpId="0" nodeType="withEffect">
                                  <p:stCondLst>
                                    <p:cond delay="250"/>
                                  </p:stCondLst>
                                  <p:childTnLst>
                                    <p:set>
                                      <p:cBhvr>
                                        <p:cTn id="59" dur="1" fill="hold">
                                          <p:stCondLst>
                                            <p:cond delay="0"/>
                                          </p:stCondLst>
                                        </p:cTn>
                                        <p:tgtEl>
                                          <p:spTgt spid="54"/>
                                        </p:tgtEl>
                                        <p:attrNameLst>
                                          <p:attrName>style.visibility</p:attrName>
                                        </p:attrNameLst>
                                      </p:cBhvr>
                                      <p:to>
                                        <p:strVal val="visible"/>
                                      </p:to>
                                    </p:set>
                                    <p:anim calcmode="lin" valueType="num">
                                      <p:cBhvr>
                                        <p:cTn id="60" dur="500" fill="hold"/>
                                        <p:tgtEl>
                                          <p:spTgt spid="54"/>
                                        </p:tgtEl>
                                        <p:attrNameLst>
                                          <p:attrName>ppt_w</p:attrName>
                                        </p:attrNameLst>
                                      </p:cBhvr>
                                      <p:tavLst>
                                        <p:tav tm="0">
                                          <p:val>
                                            <p:fltVal val="0"/>
                                          </p:val>
                                        </p:tav>
                                        <p:tav tm="100000">
                                          <p:val>
                                            <p:strVal val="#ppt_w"/>
                                          </p:val>
                                        </p:tav>
                                      </p:tavLst>
                                    </p:anim>
                                    <p:anim calcmode="lin" valueType="num">
                                      <p:cBhvr>
                                        <p:cTn id="61" dur="500" fill="hold"/>
                                        <p:tgtEl>
                                          <p:spTgt spid="54"/>
                                        </p:tgtEl>
                                        <p:attrNameLst>
                                          <p:attrName>ppt_h</p:attrName>
                                        </p:attrNameLst>
                                      </p:cBhvr>
                                      <p:tavLst>
                                        <p:tav tm="0">
                                          <p:val>
                                            <p:fltVal val="0"/>
                                          </p:val>
                                        </p:tav>
                                        <p:tav tm="100000">
                                          <p:val>
                                            <p:strVal val="#ppt_h"/>
                                          </p:val>
                                        </p:tav>
                                      </p:tavLst>
                                    </p:anim>
                                    <p:animEffect transition="in" filter="fade">
                                      <p:cBhvr>
                                        <p:cTn id="62" dur="500"/>
                                        <p:tgtEl>
                                          <p:spTgt spid="54"/>
                                        </p:tgtEl>
                                      </p:cBhvr>
                                    </p:animEffect>
                                  </p:childTnLst>
                                </p:cTn>
                              </p:par>
                              <p:par>
                                <p:cTn id="63" presetID="53" presetClass="entr" presetSubtype="16" fill="hold" grpId="0" nodeType="withEffect">
                                  <p:stCondLst>
                                    <p:cond delay="0"/>
                                  </p:stCondLst>
                                  <p:childTnLst>
                                    <p:set>
                                      <p:cBhvr>
                                        <p:cTn id="64" dur="1" fill="hold">
                                          <p:stCondLst>
                                            <p:cond delay="0"/>
                                          </p:stCondLst>
                                        </p:cTn>
                                        <p:tgtEl>
                                          <p:spTgt spid="47"/>
                                        </p:tgtEl>
                                        <p:attrNameLst>
                                          <p:attrName>style.visibility</p:attrName>
                                        </p:attrNameLst>
                                      </p:cBhvr>
                                      <p:to>
                                        <p:strVal val="visible"/>
                                      </p:to>
                                    </p:set>
                                    <p:anim calcmode="lin" valueType="num">
                                      <p:cBhvr>
                                        <p:cTn id="65" dur="500" fill="hold"/>
                                        <p:tgtEl>
                                          <p:spTgt spid="47"/>
                                        </p:tgtEl>
                                        <p:attrNameLst>
                                          <p:attrName>ppt_w</p:attrName>
                                        </p:attrNameLst>
                                      </p:cBhvr>
                                      <p:tavLst>
                                        <p:tav tm="0">
                                          <p:val>
                                            <p:fltVal val="0"/>
                                          </p:val>
                                        </p:tav>
                                        <p:tav tm="100000">
                                          <p:val>
                                            <p:strVal val="#ppt_w"/>
                                          </p:val>
                                        </p:tav>
                                      </p:tavLst>
                                    </p:anim>
                                    <p:anim calcmode="lin" valueType="num">
                                      <p:cBhvr>
                                        <p:cTn id="66" dur="500" fill="hold"/>
                                        <p:tgtEl>
                                          <p:spTgt spid="47"/>
                                        </p:tgtEl>
                                        <p:attrNameLst>
                                          <p:attrName>ppt_h</p:attrName>
                                        </p:attrNameLst>
                                      </p:cBhvr>
                                      <p:tavLst>
                                        <p:tav tm="0">
                                          <p:val>
                                            <p:fltVal val="0"/>
                                          </p:val>
                                        </p:tav>
                                        <p:tav tm="100000">
                                          <p:val>
                                            <p:strVal val="#ppt_h"/>
                                          </p:val>
                                        </p:tav>
                                      </p:tavLst>
                                    </p:anim>
                                    <p:animEffect transition="in" filter="fade">
                                      <p:cBhvr>
                                        <p:cTn id="67" dur="500"/>
                                        <p:tgtEl>
                                          <p:spTgt spid="47"/>
                                        </p:tgtEl>
                                      </p:cBhvr>
                                    </p:animEffect>
                                  </p:childTnLst>
                                </p:cTn>
                              </p:par>
                              <p:par>
                                <p:cTn id="68" presetID="53" presetClass="entr" presetSubtype="16" fill="hold" grpId="0" nodeType="withEffect">
                                  <p:stCondLst>
                                    <p:cond delay="500"/>
                                  </p:stCondLst>
                                  <p:childTnLst>
                                    <p:set>
                                      <p:cBhvr>
                                        <p:cTn id="69" dur="1" fill="hold">
                                          <p:stCondLst>
                                            <p:cond delay="0"/>
                                          </p:stCondLst>
                                        </p:cTn>
                                        <p:tgtEl>
                                          <p:spTgt spid="27"/>
                                        </p:tgtEl>
                                        <p:attrNameLst>
                                          <p:attrName>style.visibility</p:attrName>
                                        </p:attrNameLst>
                                      </p:cBhvr>
                                      <p:to>
                                        <p:strVal val="visible"/>
                                      </p:to>
                                    </p:set>
                                    <p:anim calcmode="lin" valueType="num">
                                      <p:cBhvr>
                                        <p:cTn id="70" dur="500" fill="hold"/>
                                        <p:tgtEl>
                                          <p:spTgt spid="27"/>
                                        </p:tgtEl>
                                        <p:attrNameLst>
                                          <p:attrName>ppt_w</p:attrName>
                                        </p:attrNameLst>
                                      </p:cBhvr>
                                      <p:tavLst>
                                        <p:tav tm="0">
                                          <p:val>
                                            <p:fltVal val="0"/>
                                          </p:val>
                                        </p:tav>
                                        <p:tav tm="100000">
                                          <p:val>
                                            <p:strVal val="#ppt_w"/>
                                          </p:val>
                                        </p:tav>
                                      </p:tavLst>
                                    </p:anim>
                                    <p:anim calcmode="lin" valueType="num">
                                      <p:cBhvr>
                                        <p:cTn id="71" dur="500" fill="hold"/>
                                        <p:tgtEl>
                                          <p:spTgt spid="27"/>
                                        </p:tgtEl>
                                        <p:attrNameLst>
                                          <p:attrName>ppt_h</p:attrName>
                                        </p:attrNameLst>
                                      </p:cBhvr>
                                      <p:tavLst>
                                        <p:tav tm="0">
                                          <p:val>
                                            <p:fltVal val="0"/>
                                          </p:val>
                                        </p:tav>
                                        <p:tav tm="100000">
                                          <p:val>
                                            <p:strVal val="#ppt_h"/>
                                          </p:val>
                                        </p:tav>
                                      </p:tavLst>
                                    </p:anim>
                                    <p:animEffect transition="in" filter="fade">
                                      <p:cBhvr>
                                        <p:cTn id="72" dur="500"/>
                                        <p:tgtEl>
                                          <p:spTgt spid="27"/>
                                        </p:tgtEl>
                                      </p:cBhvr>
                                    </p:animEffect>
                                  </p:childTnLst>
                                </p:cTn>
                              </p:par>
                              <p:par>
                                <p:cTn id="73" presetID="53" presetClass="entr" presetSubtype="16" fill="hold" grpId="0" nodeType="withEffect">
                                  <p:stCondLst>
                                    <p:cond delay="0"/>
                                  </p:stCondLst>
                                  <p:childTnLst>
                                    <p:set>
                                      <p:cBhvr>
                                        <p:cTn id="74" dur="1" fill="hold">
                                          <p:stCondLst>
                                            <p:cond delay="0"/>
                                          </p:stCondLst>
                                        </p:cTn>
                                        <p:tgtEl>
                                          <p:spTgt spid="45"/>
                                        </p:tgtEl>
                                        <p:attrNameLst>
                                          <p:attrName>style.visibility</p:attrName>
                                        </p:attrNameLst>
                                      </p:cBhvr>
                                      <p:to>
                                        <p:strVal val="visible"/>
                                      </p:to>
                                    </p:set>
                                    <p:anim calcmode="lin" valueType="num">
                                      <p:cBhvr>
                                        <p:cTn id="75" dur="500" fill="hold"/>
                                        <p:tgtEl>
                                          <p:spTgt spid="45"/>
                                        </p:tgtEl>
                                        <p:attrNameLst>
                                          <p:attrName>ppt_w</p:attrName>
                                        </p:attrNameLst>
                                      </p:cBhvr>
                                      <p:tavLst>
                                        <p:tav tm="0">
                                          <p:val>
                                            <p:fltVal val="0"/>
                                          </p:val>
                                        </p:tav>
                                        <p:tav tm="100000">
                                          <p:val>
                                            <p:strVal val="#ppt_w"/>
                                          </p:val>
                                        </p:tav>
                                      </p:tavLst>
                                    </p:anim>
                                    <p:anim calcmode="lin" valueType="num">
                                      <p:cBhvr>
                                        <p:cTn id="76" dur="500" fill="hold"/>
                                        <p:tgtEl>
                                          <p:spTgt spid="45"/>
                                        </p:tgtEl>
                                        <p:attrNameLst>
                                          <p:attrName>ppt_h</p:attrName>
                                        </p:attrNameLst>
                                      </p:cBhvr>
                                      <p:tavLst>
                                        <p:tav tm="0">
                                          <p:val>
                                            <p:fltVal val="0"/>
                                          </p:val>
                                        </p:tav>
                                        <p:tav tm="100000">
                                          <p:val>
                                            <p:strVal val="#ppt_h"/>
                                          </p:val>
                                        </p:tav>
                                      </p:tavLst>
                                    </p:anim>
                                    <p:animEffect transition="in" filter="fade">
                                      <p:cBhvr>
                                        <p:cTn id="77" dur="500"/>
                                        <p:tgtEl>
                                          <p:spTgt spid="45"/>
                                        </p:tgtEl>
                                      </p:cBhvr>
                                    </p:animEffect>
                                  </p:childTnLst>
                                </p:cTn>
                              </p:par>
                              <p:par>
                                <p:cTn id="78" presetID="53" presetClass="entr" presetSubtype="16" fill="hold" grpId="0" nodeType="withEffect">
                                  <p:stCondLst>
                                    <p:cond delay="250"/>
                                  </p:stCondLst>
                                  <p:childTnLst>
                                    <p:set>
                                      <p:cBhvr>
                                        <p:cTn id="79" dur="1" fill="hold">
                                          <p:stCondLst>
                                            <p:cond delay="0"/>
                                          </p:stCondLst>
                                        </p:cTn>
                                        <p:tgtEl>
                                          <p:spTgt spid="49"/>
                                        </p:tgtEl>
                                        <p:attrNameLst>
                                          <p:attrName>style.visibility</p:attrName>
                                        </p:attrNameLst>
                                      </p:cBhvr>
                                      <p:to>
                                        <p:strVal val="visible"/>
                                      </p:to>
                                    </p:set>
                                    <p:anim calcmode="lin" valueType="num">
                                      <p:cBhvr>
                                        <p:cTn id="80" dur="500" fill="hold"/>
                                        <p:tgtEl>
                                          <p:spTgt spid="49"/>
                                        </p:tgtEl>
                                        <p:attrNameLst>
                                          <p:attrName>ppt_w</p:attrName>
                                        </p:attrNameLst>
                                      </p:cBhvr>
                                      <p:tavLst>
                                        <p:tav tm="0">
                                          <p:val>
                                            <p:fltVal val="0"/>
                                          </p:val>
                                        </p:tav>
                                        <p:tav tm="100000">
                                          <p:val>
                                            <p:strVal val="#ppt_w"/>
                                          </p:val>
                                        </p:tav>
                                      </p:tavLst>
                                    </p:anim>
                                    <p:anim calcmode="lin" valueType="num">
                                      <p:cBhvr>
                                        <p:cTn id="81" dur="500" fill="hold"/>
                                        <p:tgtEl>
                                          <p:spTgt spid="49"/>
                                        </p:tgtEl>
                                        <p:attrNameLst>
                                          <p:attrName>ppt_h</p:attrName>
                                        </p:attrNameLst>
                                      </p:cBhvr>
                                      <p:tavLst>
                                        <p:tav tm="0">
                                          <p:val>
                                            <p:fltVal val="0"/>
                                          </p:val>
                                        </p:tav>
                                        <p:tav tm="100000">
                                          <p:val>
                                            <p:strVal val="#ppt_h"/>
                                          </p:val>
                                        </p:tav>
                                      </p:tavLst>
                                    </p:anim>
                                    <p:animEffect transition="in" filter="fade">
                                      <p:cBhvr>
                                        <p:cTn id="82" dur="500"/>
                                        <p:tgtEl>
                                          <p:spTgt spid="49"/>
                                        </p:tgtEl>
                                      </p:cBhvr>
                                    </p:animEffect>
                                  </p:childTnLst>
                                </p:cTn>
                              </p:par>
                            </p:childTnLst>
                          </p:cTn>
                        </p:par>
                        <p:par>
                          <p:cTn id="83" fill="hold">
                            <p:stCondLst>
                              <p:cond delay="3750"/>
                            </p:stCondLst>
                            <p:childTnLst>
                              <p:par>
                                <p:cTn id="84" presetID="22" presetClass="entr" presetSubtype="8" fill="hold" nodeType="afterEffect">
                                  <p:stCondLst>
                                    <p:cond delay="0"/>
                                  </p:stCondLst>
                                  <p:childTnLst>
                                    <p:set>
                                      <p:cBhvr>
                                        <p:cTn id="85" dur="1" fill="hold">
                                          <p:stCondLst>
                                            <p:cond delay="0"/>
                                          </p:stCondLst>
                                        </p:cTn>
                                        <p:tgtEl>
                                          <p:spTgt spid="9"/>
                                        </p:tgtEl>
                                        <p:attrNameLst>
                                          <p:attrName>style.visibility</p:attrName>
                                        </p:attrNameLst>
                                      </p:cBhvr>
                                      <p:to>
                                        <p:strVal val="visible"/>
                                      </p:to>
                                    </p:set>
                                    <p:animEffect transition="in" filter="wipe(left)">
                                      <p:cBhvr>
                                        <p:cTn id="86" dur="500"/>
                                        <p:tgtEl>
                                          <p:spTgt spid="9"/>
                                        </p:tgtEl>
                                      </p:cBhvr>
                                    </p:animEffect>
                                  </p:childTnLst>
                                </p:cTn>
                              </p:par>
                            </p:childTnLst>
                          </p:cTn>
                        </p:par>
                        <p:par>
                          <p:cTn id="87" fill="hold">
                            <p:stCondLst>
                              <p:cond delay="4250"/>
                            </p:stCondLst>
                            <p:childTnLst>
                              <p:par>
                                <p:cTn id="88" presetID="10" presetClass="entr" presetSubtype="0" fill="hold" grpId="0" nodeType="afterEffect">
                                  <p:stCondLst>
                                    <p:cond delay="0"/>
                                  </p:stCondLst>
                                  <p:childTnLst>
                                    <p:set>
                                      <p:cBhvr>
                                        <p:cTn id="89" dur="1" fill="hold">
                                          <p:stCondLst>
                                            <p:cond delay="0"/>
                                          </p:stCondLst>
                                        </p:cTn>
                                        <p:tgtEl>
                                          <p:spTgt spid="55"/>
                                        </p:tgtEl>
                                        <p:attrNameLst>
                                          <p:attrName>style.visibility</p:attrName>
                                        </p:attrNameLst>
                                      </p:cBhvr>
                                      <p:to>
                                        <p:strVal val="visible"/>
                                      </p:to>
                                    </p:set>
                                    <p:animEffect transition="in" filter="fade">
                                      <p:cBhvr>
                                        <p:cTn id="90"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45" grpId="0" animBg="1"/>
      <p:bldP spid="46" grpId="0" animBg="1"/>
      <p:bldP spid="47" grpId="0" animBg="1"/>
      <p:bldP spid="48" grpId="0" animBg="1"/>
      <p:bldP spid="49" grpId="0" animBg="1"/>
      <p:bldP spid="50" grpId="0" animBg="1"/>
      <p:bldP spid="51" grpId="0" animBg="1"/>
      <p:bldP spid="54" grpId="0" animBg="1"/>
      <p:bldP spid="5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idx="4294967295"/>
          </p:nvPr>
        </p:nvSpPr>
        <p:spPr>
          <a:xfrm>
            <a:off x="1157288" y="134938"/>
            <a:ext cx="11034712" cy="1876425"/>
          </a:xfrm>
          <a:prstGeom prst="rect">
            <a:avLst/>
          </a:prstGeom>
        </p:spPr>
        <p:txBody>
          <a:bodyPr>
            <a:normAutofit/>
          </a:bodyPr>
          <a:lstStyle/>
          <a:p>
            <a:r>
              <a:rPr lang="en-US" sz="6600" dirty="0" smtClean="0">
                <a:solidFill>
                  <a:schemeClr val="bg2"/>
                </a:solidFill>
              </a:rPr>
              <a:t>Agenda</a:t>
            </a:r>
            <a:endParaRPr lang="en-US" sz="6600" dirty="0">
              <a:solidFill>
                <a:schemeClr val="bg2"/>
              </a:solidFill>
            </a:endParaRPr>
          </a:p>
        </p:txBody>
      </p:sp>
      <p:sp>
        <p:nvSpPr>
          <p:cNvPr id="6" name="Subtitle 5"/>
          <p:cNvSpPr>
            <a:spLocks noGrp="1"/>
          </p:cNvSpPr>
          <p:nvPr>
            <p:ph type="subTitle" idx="4294967295"/>
          </p:nvPr>
        </p:nvSpPr>
        <p:spPr>
          <a:xfrm>
            <a:off x="1004888" y="2155825"/>
            <a:ext cx="11187112" cy="4416425"/>
          </a:xfrm>
          <a:prstGeom prst="rect">
            <a:avLst/>
          </a:prstGeom>
        </p:spPr>
        <p:txBody>
          <a:bodyPr numCol="2">
            <a:noAutofit/>
          </a:bodyPr>
          <a:lstStyle/>
          <a:p>
            <a:pPr marL="571500" indent="-571500">
              <a:buFont typeface="Wingdings" panose="05000000000000000000" pitchFamily="2" charset="2"/>
              <a:buChar char="à"/>
            </a:pPr>
            <a:r>
              <a:rPr lang="en-US" sz="4000" dirty="0"/>
              <a:t>Why Use a Managed API Service</a:t>
            </a:r>
            <a:r>
              <a:rPr lang="en-US" sz="4000" dirty="0" smtClean="0"/>
              <a:t>?</a:t>
            </a:r>
          </a:p>
          <a:p>
            <a:pPr marL="571500" indent="-571500">
              <a:buFont typeface="Wingdings" panose="05000000000000000000" pitchFamily="2" charset="2"/>
              <a:buChar char="à"/>
            </a:pPr>
            <a:r>
              <a:rPr lang="en-US" sz="4000" dirty="0" smtClean="0"/>
              <a:t>Azure App Service</a:t>
            </a:r>
          </a:p>
          <a:p>
            <a:pPr marL="571500" indent="-571500">
              <a:buFont typeface="Wingdings" panose="05000000000000000000" pitchFamily="2" charset="2"/>
              <a:buChar char="à"/>
            </a:pPr>
            <a:r>
              <a:rPr lang="en-US" sz="4000" dirty="0" smtClean="0"/>
              <a:t>API Apps</a:t>
            </a:r>
            <a:br>
              <a:rPr lang="en-US" sz="4000" dirty="0" smtClean="0"/>
            </a:br>
            <a:r>
              <a:rPr lang="en-US" sz="4000" dirty="0" smtClean="0"/>
              <a:t/>
            </a:r>
            <a:br>
              <a:rPr lang="en-US" sz="4000" dirty="0" smtClean="0"/>
            </a:br>
            <a:r>
              <a:rPr lang="en-US" sz="4000" dirty="0" smtClean="0"/>
              <a:t/>
            </a:r>
            <a:br>
              <a:rPr lang="en-US" sz="4000" dirty="0" smtClean="0"/>
            </a:br>
            <a:endParaRPr lang="en-US" sz="4000" dirty="0" smtClean="0"/>
          </a:p>
          <a:p>
            <a:pPr marL="571500" indent="-571500">
              <a:buFont typeface="Wingdings" panose="05000000000000000000" pitchFamily="2" charset="2"/>
              <a:buChar char="à"/>
            </a:pPr>
            <a:r>
              <a:rPr lang="en-US" sz="4000" dirty="0"/>
              <a:t>Authoring API </a:t>
            </a:r>
            <a:r>
              <a:rPr lang="en-US" sz="4000" dirty="0" smtClean="0"/>
              <a:t>Apps</a:t>
            </a:r>
          </a:p>
          <a:p>
            <a:pPr marL="571500" indent="-571500">
              <a:buFont typeface="Wingdings" panose="05000000000000000000" pitchFamily="2" charset="2"/>
              <a:buChar char="à"/>
            </a:pPr>
            <a:r>
              <a:rPr lang="en-US" sz="4000" dirty="0" smtClean="0"/>
              <a:t>Consuming API Apps</a:t>
            </a:r>
          </a:p>
          <a:p>
            <a:pPr marL="571500" indent="-571500">
              <a:buFont typeface="Wingdings" panose="05000000000000000000" pitchFamily="2" charset="2"/>
              <a:buChar char="à"/>
            </a:pPr>
            <a:r>
              <a:rPr lang="en-US" sz="4000" dirty="0"/>
              <a:t>Integration &amp; Architecture</a:t>
            </a:r>
            <a:endParaRPr lang="en-US" sz="4000" dirty="0" smtClean="0"/>
          </a:p>
          <a:p>
            <a:pPr marL="571500" indent="-571500">
              <a:buFont typeface="Wingdings" panose="05000000000000000000" pitchFamily="2" charset="2"/>
              <a:buChar char="à"/>
            </a:pPr>
            <a:endParaRPr lang="en-US" sz="4000" dirty="0" smtClean="0"/>
          </a:p>
          <a:p>
            <a:pPr marL="571500" indent="-571500">
              <a:buFont typeface="Wingdings" panose="05000000000000000000" pitchFamily="2" charset="2"/>
              <a:buChar char="à"/>
            </a:pPr>
            <a:endParaRPr lang="en-US" sz="4000" dirty="0" smtClean="0">
              <a:solidFill>
                <a:schemeClr val="bg1"/>
              </a:solidFill>
              <a:latin typeface="+mj-lt"/>
            </a:endParaRPr>
          </a:p>
        </p:txBody>
      </p:sp>
    </p:spTree>
    <p:extLst>
      <p:ext uri="{BB962C8B-B14F-4D97-AF65-F5344CB8AC3E}">
        <p14:creationId xmlns:p14="http://schemas.microsoft.com/office/powerpoint/2010/main" val="1467015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
                                            <p:txEl>
                                              <p:pRg st="5" end="5"/>
                                            </p:txEl>
                                          </p:spTgt>
                                        </p:tgtEl>
                                        <p:attrNameLst>
                                          <p:attrName>style.visibility</p:attrName>
                                        </p:attrNameLst>
                                      </p:cBhvr>
                                      <p:to>
                                        <p:strVal val="visible"/>
                                      </p:to>
                                    </p:set>
                                    <p:animEffect transition="in" filter="fade">
                                      <p:cBhvr>
                                        <p:cTn id="32" dur="500"/>
                                        <p:tgtEl>
                                          <p:spTgt spid="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Authoring API Apps</a:t>
            </a:r>
            <a:endParaRPr lang="en-US" dirty="0"/>
          </a:p>
        </p:txBody>
      </p:sp>
    </p:spTree>
    <p:extLst>
      <p:ext uri="{BB962C8B-B14F-4D97-AF65-F5344CB8AC3E}">
        <p14:creationId xmlns:p14="http://schemas.microsoft.com/office/powerpoint/2010/main" val="651451574"/>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dirty="0" smtClean="0"/>
              <a:t>Don’t like the templates?  Roll out your own API App</a:t>
            </a:r>
            <a:r>
              <a:rPr lang="en-US" dirty="0" smtClean="0"/>
              <a:t>!</a:t>
            </a:r>
            <a:endParaRPr lang="en-US" dirty="0"/>
          </a:p>
        </p:txBody>
      </p:sp>
      <p:sp>
        <p:nvSpPr>
          <p:cNvPr id="3" name="Title 2"/>
          <p:cNvSpPr>
            <a:spLocks noGrp="1"/>
          </p:cNvSpPr>
          <p:nvPr>
            <p:ph type="title"/>
          </p:nvPr>
        </p:nvSpPr>
        <p:spPr/>
        <p:txBody>
          <a:bodyPr/>
          <a:lstStyle/>
          <a:p>
            <a:r>
              <a:rPr lang="en-US" dirty="0" smtClean="0"/>
              <a:t>API App Templates</a:t>
            </a:r>
            <a:endParaRPr lang="en-US" dirty="0"/>
          </a:p>
        </p:txBody>
      </p:sp>
    </p:spTree>
    <p:extLst>
      <p:ext uri="{BB962C8B-B14F-4D97-AF65-F5344CB8AC3E}">
        <p14:creationId xmlns:p14="http://schemas.microsoft.com/office/powerpoint/2010/main" val="1433763260"/>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0"/>
          </p:nvPr>
        </p:nvSpPr>
        <p:spPr/>
        <p:txBody>
          <a:bodyPr/>
          <a:lstStyle/>
          <a:p>
            <a:r>
              <a:rPr lang="en-US" sz="2800" dirty="0" smtClean="0"/>
              <a:t>Package and Publish </a:t>
            </a:r>
          </a:p>
          <a:p>
            <a:pPr lvl="1"/>
            <a:r>
              <a:rPr lang="en-US" sz="2800" dirty="0" smtClean="0"/>
              <a:t>Use </a:t>
            </a:r>
            <a:r>
              <a:rPr lang="en-US" sz="2800" dirty="0" err="1" smtClean="0"/>
              <a:t>WebDeploy</a:t>
            </a:r>
            <a:r>
              <a:rPr lang="en-US" sz="2800" dirty="0" smtClean="0"/>
              <a:t> like Web Apps</a:t>
            </a:r>
          </a:p>
          <a:p>
            <a:pPr lvl="1"/>
            <a:r>
              <a:rPr lang="en-US" sz="2800" dirty="0" smtClean="0"/>
              <a:t>Use local </a:t>
            </a:r>
            <a:r>
              <a:rPr lang="en-US" sz="2800" dirty="0" err="1" smtClean="0"/>
              <a:t>Git</a:t>
            </a:r>
            <a:r>
              <a:rPr lang="en-US" sz="2800" dirty="0" smtClean="0"/>
              <a:t> </a:t>
            </a:r>
            <a:r>
              <a:rPr lang="en-US" sz="2800" dirty="0" smtClean="0"/>
              <a:t>repo</a:t>
            </a:r>
          </a:p>
          <a:p>
            <a:pPr lvl="1"/>
            <a:r>
              <a:rPr lang="en-US" sz="2800" dirty="0" smtClean="0"/>
              <a:t>Publish to the Marketplace (coming soon)</a:t>
            </a:r>
            <a:endParaRPr lang="en-US" sz="2800" dirty="0" smtClean="0"/>
          </a:p>
          <a:p>
            <a:r>
              <a:rPr lang="en-US" sz="2800" dirty="0" smtClean="0"/>
              <a:t>Metadata about Web Service forms Contract</a:t>
            </a:r>
          </a:p>
          <a:p>
            <a:pPr lvl="1"/>
            <a:r>
              <a:rPr lang="en-US" sz="2800" dirty="0" smtClean="0"/>
              <a:t>Done using </a:t>
            </a:r>
            <a:r>
              <a:rPr lang="en-US" sz="2800" dirty="0" smtClean="0"/>
              <a:t>Swagger 2.0 </a:t>
            </a:r>
            <a:r>
              <a:rPr lang="en-US" sz="2800" dirty="0" smtClean="0"/>
              <a:t>for your platform of choice</a:t>
            </a:r>
          </a:p>
          <a:p>
            <a:pPr lvl="1"/>
            <a:r>
              <a:rPr lang="en-US" sz="2800" dirty="0" smtClean="0"/>
              <a:t>Metadata makes API “discoverable”</a:t>
            </a:r>
          </a:p>
          <a:p>
            <a:r>
              <a:rPr lang="en-US" sz="2800" dirty="0" smtClean="0"/>
              <a:t>SSO or security aspects are handled at the server level, not the app</a:t>
            </a:r>
          </a:p>
          <a:p>
            <a:r>
              <a:rPr lang="en-US" sz="2800" dirty="0" smtClean="0"/>
              <a:t>Easily build </a:t>
            </a:r>
            <a:r>
              <a:rPr lang="en-US" sz="2800" dirty="0" err="1" smtClean="0"/>
              <a:t>Microservices</a:t>
            </a:r>
            <a:endParaRPr lang="en-US" sz="2800" dirty="0" smtClean="0"/>
          </a:p>
        </p:txBody>
      </p:sp>
      <p:sp>
        <p:nvSpPr>
          <p:cNvPr id="3" name="Title 2"/>
          <p:cNvSpPr>
            <a:spLocks noGrp="1"/>
          </p:cNvSpPr>
          <p:nvPr>
            <p:ph type="title"/>
          </p:nvPr>
        </p:nvSpPr>
        <p:spPr/>
        <p:txBody>
          <a:bodyPr/>
          <a:lstStyle/>
          <a:p>
            <a:r>
              <a:rPr lang="en-US" dirty="0" smtClean="0"/>
              <a:t>Authoring API Apps</a:t>
            </a:r>
            <a:endParaRPr lang="en-US" dirty="0"/>
          </a:p>
        </p:txBody>
      </p:sp>
      <p:sp>
        <p:nvSpPr>
          <p:cNvPr id="6" name="Content Placeholder 5"/>
          <p:cNvSpPr>
            <a:spLocks noGrp="1"/>
          </p:cNvSpPr>
          <p:nvPr>
            <p:ph sz="quarter" idx="11"/>
          </p:nvPr>
        </p:nvSpPr>
        <p:spPr/>
        <p:txBody>
          <a:bodyPr/>
          <a:lstStyle/>
          <a:p>
            <a:r>
              <a:rPr lang="en-US" dirty="0" smtClean="0">
                <a:solidFill>
                  <a:schemeClr val="tx2"/>
                </a:solidFill>
              </a:rPr>
              <a:t>Authoring</a:t>
            </a:r>
            <a:endParaRPr lang="en-US" dirty="0">
              <a:solidFill>
                <a:schemeClr val="tx2"/>
              </a:solidFill>
            </a:endParaRPr>
          </a:p>
        </p:txBody>
      </p:sp>
    </p:spTree>
    <p:extLst>
      <p:ext uri="{BB962C8B-B14F-4D97-AF65-F5344CB8AC3E}">
        <p14:creationId xmlns:p14="http://schemas.microsoft.com/office/powerpoint/2010/main" val="2789939484"/>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Create an API App</a:t>
            </a:r>
            <a:endParaRPr lang="en-US" dirty="0"/>
          </a:p>
        </p:txBody>
      </p:sp>
    </p:spTree>
    <p:extLst>
      <p:ext uri="{BB962C8B-B14F-4D97-AF65-F5344CB8AC3E}">
        <p14:creationId xmlns:p14="http://schemas.microsoft.com/office/powerpoint/2010/main" val="1171666098"/>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Access Levels</a:t>
            </a:r>
            <a:endParaRPr lang="en-US" sz="3600" dirty="0"/>
          </a:p>
        </p:txBody>
      </p:sp>
      <p:sp>
        <p:nvSpPr>
          <p:cNvPr id="3" name="Content Placeholder 2"/>
          <p:cNvSpPr>
            <a:spLocks noGrp="1"/>
          </p:cNvSpPr>
          <p:nvPr>
            <p:ph sz="quarter" idx="10"/>
          </p:nvPr>
        </p:nvSpPr>
        <p:spPr/>
        <p:txBody>
          <a:bodyPr/>
          <a:lstStyle/>
          <a:p>
            <a:r>
              <a:rPr lang="en-US" sz="3200" dirty="0">
                <a:latin typeface="+mn-lt"/>
              </a:rPr>
              <a:t>Public (</a:t>
            </a:r>
            <a:r>
              <a:rPr lang="en-US" sz="3200" dirty="0" smtClean="0">
                <a:latin typeface="+mn-lt"/>
              </a:rPr>
              <a:t>anonymous)</a:t>
            </a:r>
          </a:p>
          <a:p>
            <a:pPr lvl="1"/>
            <a:r>
              <a:rPr lang="en-US" dirty="0" smtClean="0">
                <a:latin typeface="+mj-lt"/>
              </a:rPr>
              <a:t>Anyone </a:t>
            </a:r>
            <a:r>
              <a:rPr lang="en-US" dirty="0">
                <a:latin typeface="+mj-lt"/>
              </a:rPr>
              <a:t>can call the API app from outside the resource group without being logged in</a:t>
            </a:r>
            <a:r>
              <a:rPr lang="en-US" dirty="0" smtClean="0">
                <a:latin typeface="+mj-lt"/>
              </a:rPr>
              <a:t>.</a:t>
            </a:r>
          </a:p>
          <a:p>
            <a:pPr marL="336076" lvl="1" indent="0">
              <a:buNone/>
            </a:pPr>
            <a:endParaRPr lang="en-US" dirty="0">
              <a:latin typeface="+mj-lt"/>
            </a:endParaRPr>
          </a:p>
          <a:p>
            <a:r>
              <a:rPr lang="en-US" sz="3200" dirty="0">
                <a:latin typeface="+mn-lt"/>
              </a:rPr>
              <a:t>Public (authenticated)</a:t>
            </a:r>
          </a:p>
          <a:p>
            <a:pPr lvl="1"/>
            <a:r>
              <a:rPr lang="en-US" dirty="0" smtClean="0">
                <a:latin typeface="+mj-lt"/>
              </a:rPr>
              <a:t>Only </a:t>
            </a:r>
            <a:r>
              <a:rPr lang="en-US" dirty="0">
                <a:latin typeface="+mj-lt"/>
              </a:rPr>
              <a:t>authenticated users are allowed to call the API app from outside the resource group</a:t>
            </a:r>
            <a:r>
              <a:rPr lang="en-US" dirty="0" smtClean="0">
                <a:latin typeface="+mj-lt"/>
              </a:rPr>
              <a:t>.</a:t>
            </a:r>
          </a:p>
          <a:p>
            <a:pPr marL="336076" lvl="1" indent="0">
              <a:buNone/>
            </a:pPr>
            <a:endParaRPr lang="en-US" dirty="0">
              <a:latin typeface="+mj-lt"/>
            </a:endParaRPr>
          </a:p>
          <a:p>
            <a:r>
              <a:rPr lang="en-US" sz="3200" dirty="0">
                <a:latin typeface="+mn-lt"/>
              </a:rPr>
              <a:t>Internal</a:t>
            </a:r>
          </a:p>
          <a:p>
            <a:pPr lvl="1"/>
            <a:r>
              <a:rPr lang="en-US" dirty="0" smtClean="0">
                <a:latin typeface="+mj-lt"/>
              </a:rPr>
              <a:t>Only </a:t>
            </a:r>
            <a:r>
              <a:rPr lang="en-US" dirty="0">
                <a:latin typeface="+mj-lt"/>
              </a:rPr>
              <a:t>other API apps in the same resource group are allowed to call the API app.</a:t>
            </a:r>
          </a:p>
          <a:p>
            <a:endParaRPr lang="en-US" dirty="0"/>
          </a:p>
        </p:txBody>
      </p:sp>
    </p:spTree>
    <p:extLst>
      <p:ext uri="{BB962C8B-B14F-4D97-AF65-F5344CB8AC3E}">
        <p14:creationId xmlns:p14="http://schemas.microsoft.com/office/powerpoint/2010/main" val="882880593"/>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Public (Authenticated)</a:t>
            </a:r>
            <a:br>
              <a:rPr lang="en-US" sz="3200" dirty="0" smtClean="0"/>
            </a:br>
            <a:r>
              <a:rPr lang="en-US" sz="3200" dirty="0" smtClean="0"/>
              <a:t>Access Level</a:t>
            </a:r>
            <a:endParaRPr lang="en-US" sz="3200" dirty="0"/>
          </a:p>
        </p:txBody>
      </p:sp>
      <p:graphicFrame>
        <p:nvGraphicFramePr>
          <p:cNvPr id="4" name="Content Placeholder 3"/>
          <p:cNvGraphicFramePr>
            <a:graphicFrameLocks noGrp="1"/>
          </p:cNvGraphicFramePr>
          <p:nvPr>
            <p:ph sz="quarter" idx="10"/>
            <p:extLst>
              <p:ext uri="{D42A27DB-BD31-4B8C-83A1-F6EECF244321}">
                <p14:modId xmlns:p14="http://schemas.microsoft.com/office/powerpoint/2010/main" val="733508455"/>
              </p:ext>
            </p:extLst>
          </p:nvPr>
        </p:nvGraphicFramePr>
        <p:xfrm>
          <a:off x="3398838" y="684213"/>
          <a:ext cx="8624887" cy="44211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54463110"/>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Consuming API Apps</a:t>
            </a:r>
            <a:endParaRPr lang="en-US" dirty="0"/>
          </a:p>
        </p:txBody>
      </p:sp>
    </p:spTree>
    <p:extLst>
      <p:ext uri="{BB962C8B-B14F-4D97-AF65-F5344CB8AC3E}">
        <p14:creationId xmlns:p14="http://schemas.microsoft.com/office/powerpoint/2010/main" val="2128400667"/>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idx="4294967295"/>
          </p:nvPr>
        </p:nvSpPr>
        <p:spPr>
          <a:xfrm>
            <a:off x="268289" y="288925"/>
            <a:ext cx="10003054" cy="900113"/>
          </a:xfrm>
          <a:prstGeom prst="rect">
            <a:avLst/>
          </a:prstGeom>
        </p:spPr>
        <p:txBody>
          <a:bodyPr>
            <a:noAutofit/>
          </a:bodyPr>
          <a:lstStyle/>
          <a:p>
            <a:r>
              <a:rPr lang="en-US" sz="4400" dirty="0" smtClean="0"/>
              <a:t>API Apps addresses key pains around building and consuming APIs</a:t>
            </a:r>
            <a:endParaRPr lang="en-US" sz="4400" dirty="0"/>
          </a:p>
        </p:txBody>
      </p:sp>
      <p:graphicFrame>
        <p:nvGraphicFramePr>
          <p:cNvPr id="7" name="Content Placeholder 6"/>
          <p:cNvGraphicFramePr>
            <a:graphicFrameLocks noGrp="1"/>
          </p:cNvGraphicFramePr>
          <p:nvPr>
            <p:ph idx="4294967295"/>
            <p:extLst>
              <p:ext uri="{D42A27DB-BD31-4B8C-83A1-F6EECF244321}">
                <p14:modId xmlns:p14="http://schemas.microsoft.com/office/powerpoint/2010/main" val="98899111"/>
              </p:ext>
            </p:extLst>
          </p:nvPr>
        </p:nvGraphicFramePr>
        <p:xfrm>
          <a:off x="555625" y="1876425"/>
          <a:ext cx="11080750" cy="4216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Slide Number Placeholder 3"/>
          <p:cNvSpPr>
            <a:spLocks noGrp="1"/>
          </p:cNvSpPr>
          <p:nvPr>
            <p:ph type="sldNum" sz="quarter" idx="4294967295"/>
          </p:nvPr>
        </p:nvSpPr>
        <p:spPr>
          <a:xfrm>
            <a:off x="9448800" y="6256338"/>
            <a:ext cx="2743200" cy="365125"/>
          </a:xfrm>
          <a:prstGeom prst="rect">
            <a:avLst/>
          </a:prstGeom>
        </p:spPr>
        <p:txBody>
          <a:bodyPr/>
          <a:lstStyle/>
          <a:p>
            <a:pPr defTabSz="914225"/>
            <a:fld id="{0A164282-434E-41D4-9582-783D542A7B68}" type="slidenum">
              <a:rPr lang="en-US">
                <a:latin typeface="Segoe UI Light"/>
              </a:rPr>
              <a:pPr defTabSz="914225"/>
              <a:t>27</a:t>
            </a:fld>
            <a:endParaRPr lang="en-US">
              <a:latin typeface="Segoe UI Light"/>
            </a:endParaRPr>
          </a:p>
        </p:txBody>
      </p:sp>
    </p:spTree>
    <p:extLst>
      <p:ext uri="{BB962C8B-B14F-4D97-AF65-F5344CB8AC3E}">
        <p14:creationId xmlns:p14="http://schemas.microsoft.com/office/powerpoint/2010/main" val="3348548765"/>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smtClean="0"/>
              <a:t>Simplifying Integration</a:t>
            </a:r>
            <a:endParaRPr lang="en-US" sz="4800" dirty="0"/>
          </a:p>
        </p:txBody>
      </p:sp>
      <p:sp>
        <p:nvSpPr>
          <p:cNvPr id="3" name="TextBox 2"/>
          <p:cNvSpPr txBox="1"/>
          <p:nvPr/>
        </p:nvSpPr>
        <p:spPr>
          <a:xfrm>
            <a:off x="2727767" y="208344"/>
            <a:ext cx="6736466" cy="738664"/>
          </a:xfrm>
          <a:prstGeom prst="rect">
            <a:avLst/>
          </a:prstGeom>
          <a:noFill/>
        </p:spPr>
        <p:txBody>
          <a:bodyPr wrap="square" lIns="182880" tIns="146304" rIns="182880" bIns="146304" rtlCol="0">
            <a:spAutoFit/>
          </a:bodyPr>
          <a:lstStyle/>
          <a:p>
            <a:pPr algn="ctr">
              <a:lnSpc>
                <a:spcPct val="90000"/>
              </a:lnSpc>
              <a:spcAft>
                <a:spcPts val="600"/>
              </a:spcAft>
            </a:pPr>
            <a:r>
              <a:rPr lang="en-US" sz="3200" dirty="0" smtClean="0">
                <a:gradFill>
                  <a:gsLst>
                    <a:gs pos="2917">
                      <a:schemeClr val="tx1"/>
                    </a:gs>
                    <a:gs pos="30000">
                      <a:schemeClr val="tx1"/>
                    </a:gs>
                  </a:gsLst>
                  <a:lin ang="5400000" scaled="0"/>
                </a:gradFill>
              </a:rPr>
              <a:t>Managed Middle Tier</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20495" y="1498126"/>
            <a:ext cx="780290" cy="780290"/>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20495" y="3329468"/>
            <a:ext cx="780290" cy="780290"/>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20495" y="2413797"/>
            <a:ext cx="780290" cy="780290"/>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120495" y="4245138"/>
            <a:ext cx="780290" cy="780290"/>
          </a:xfrm>
          <a:prstGeom prst="rect">
            <a:avLst/>
          </a:prstGeom>
        </p:spPr>
      </p:pic>
      <p:sp>
        <p:nvSpPr>
          <p:cNvPr id="11" name="TextBox 10"/>
          <p:cNvSpPr txBox="1"/>
          <p:nvPr/>
        </p:nvSpPr>
        <p:spPr>
          <a:xfrm>
            <a:off x="0" y="1602039"/>
            <a:ext cx="3958542"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smtClean="0">
                <a:gradFill>
                  <a:gsLst>
                    <a:gs pos="2917">
                      <a:schemeClr val="tx1"/>
                    </a:gs>
                    <a:gs pos="30000">
                      <a:schemeClr val="tx1"/>
                    </a:gs>
                  </a:gsLst>
                  <a:lin ang="5400000" scaled="0"/>
                </a:gradFill>
                <a:latin typeface="+mj-lt"/>
              </a:rPr>
              <a:t>On Premise Applications</a:t>
            </a:r>
          </a:p>
        </p:txBody>
      </p:sp>
      <p:sp>
        <p:nvSpPr>
          <p:cNvPr id="12" name="TextBox 11"/>
          <p:cNvSpPr txBox="1"/>
          <p:nvPr/>
        </p:nvSpPr>
        <p:spPr>
          <a:xfrm>
            <a:off x="0" y="2517710"/>
            <a:ext cx="3958542"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latin typeface="+mj-lt"/>
              </a:rPr>
              <a:t>Databases</a:t>
            </a:r>
            <a:r>
              <a:rPr lang="en-US" sz="2000" dirty="0" smtClean="0">
                <a:gradFill>
                  <a:gsLst>
                    <a:gs pos="2917">
                      <a:schemeClr val="tx1"/>
                    </a:gs>
                    <a:gs pos="30000">
                      <a:schemeClr val="tx1"/>
                    </a:gs>
                  </a:gsLst>
                  <a:lin ang="5400000" scaled="0"/>
                </a:gradFill>
                <a:latin typeface="+mj-lt"/>
              </a:rPr>
              <a:t> in Azure VMs</a:t>
            </a:r>
          </a:p>
        </p:txBody>
      </p:sp>
      <p:sp>
        <p:nvSpPr>
          <p:cNvPr id="13" name="TextBox 12"/>
          <p:cNvSpPr txBox="1"/>
          <p:nvPr/>
        </p:nvSpPr>
        <p:spPr>
          <a:xfrm>
            <a:off x="0" y="3433381"/>
            <a:ext cx="3958542"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smtClean="0">
                <a:gradFill>
                  <a:gsLst>
                    <a:gs pos="2917">
                      <a:schemeClr val="tx1"/>
                    </a:gs>
                    <a:gs pos="30000">
                      <a:schemeClr val="tx1"/>
                    </a:gs>
                  </a:gsLst>
                  <a:lin ang="5400000" scaled="0"/>
                </a:gradFill>
                <a:latin typeface="+mj-lt"/>
              </a:rPr>
              <a:t>SharePoint Online</a:t>
            </a:r>
          </a:p>
        </p:txBody>
      </p:sp>
      <p:sp>
        <p:nvSpPr>
          <p:cNvPr id="14" name="TextBox 13"/>
          <p:cNvSpPr txBox="1"/>
          <p:nvPr/>
        </p:nvSpPr>
        <p:spPr>
          <a:xfrm>
            <a:off x="0" y="4349052"/>
            <a:ext cx="3958542"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smtClean="0">
                <a:gradFill>
                  <a:gsLst>
                    <a:gs pos="2917">
                      <a:schemeClr val="tx1"/>
                    </a:gs>
                    <a:gs pos="30000">
                      <a:schemeClr val="tx1"/>
                    </a:gs>
                  </a:gsLst>
                  <a:lin ang="5400000" scaled="0"/>
                </a:gradFill>
                <a:latin typeface="+mj-lt"/>
              </a:rPr>
              <a:t>Cloud-Hosted Web Apps</a:t>
            </a:r>
          </a:p>
        </p:txBody>
      </p:sp>
      <p:cxnSp>
        <p:nvCxnSpPr>
          <p:cNvPr id="17" name="Straight Arrow Connector 16"/>
          <p:cNvCxnSpPr/>
          <p:nvPr/>
        </p:nvCxnSpPr>
        <p:spPr>
          <a:xfrm>
            <a:off x="4085863" y="1888271"/>
            <a:ext cx="3912243" cy="2221487"/>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19" name="Picture 1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27985" y="1888271"/>
            <a:ext cx="780290" cy="780290"/>
          </a:xfrm>
          <a:prstGeom prst="rect">
            <a:avLst/>
          </a:prstGeom>
        </p:spPr>
      </p:pic>
      <p:pic>
        <p:nvPicPr>
          <p:cNvPr id="22" name="Picture 2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327985" y="3927751"/>
            <a:ext cx="780290" cy="780290"/>
          </a:xfrm>
          <a:prstGeom prst="rect">
            <a:avLst/>
          </a:prstGeom>
        </p:spPr>
      </p:pic>
      <p:pic>
        <p:nvPicPr>
          <p:cNvPr id="23" name="Picture 2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327985" y="2908011"/>
            <a:ext cx="780290" cy="780290"/>
          </a:xfrm>
          <a:prstGeom prst="rect">
            <a:avLst/>
          </a:prstGeom>
        </p:spPr>
      </p:pic>
      <p:cxnSp>
        <p:nvCxnSpPr>
          <p:cNvPr id="25" name="Straight Arrow Connector 24"/>
          <p:cNvCxnSpPr/>
          <p:nvPr/>
        </p:nvCxnSpPr>
        <p:spPr>
          <a:xfrm>
            <a:off x="4085863" y="2803942"/>
            <a:ext cx="4064643" cy="145821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4136021" y="2357177"/>
            <a:ext cx="3862085" cy="132327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a:off x="4085863" y="1888271"/>
            <a:ext cx="3912243" cy="390145"/>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flipV="1">
            <a:off x="4085863" y="3298156"/>
            <a:ext cx="3912243" cy="136272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a:off x="4085863" y="2829535"/>
            <a:ext cx="3912243" cy="49993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 name="Rectangle 3"/>
          <p:cNvSpPr/>
          <p:nvPr/>
        </p:nvSpPr>
        <p:spPr bwMode="auto">
          <a:xfrm>
            <a:off x="5667274" y="1415629"/>
            <a:ext cx="746052" cy="300760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3600" dirty="0" smtClean="0">
                <a:gradFill>
                  <a:gsLst>
                    <a:gs pos="0">
                      <a:srgbClr val="FFFFFF"/>
                    </a:gs>
                    <a:gs pos="100000">
                      <a:srgbClr val="FFFFFF"/>
                    </a:gs>
                  </a:gsLst>
                  <a:lin ang="5400000" scaled="0"/>
                </a:gradFill>
                <a:ea typeface="Segoe UI" pitchFamily="34" charset="0"/>
                <a:cs typeface="Segoe UI" pitchFamily="34" charset="0"/>
              </a:rPr>
              <a:t>API App[s]</a:t>
            </a:r>
          </a:p>
        </p:txBody>
      </p:sp>
      <p:cxnSp>
        <p:nvCxnSpPr>
          <p:cNvPr id="10" name="Straight Arrow Connector 9"/>
          <p:cNvCxnSpPr/>
          <p:nvPr/>
        </p:nvCxnSpPr>
        <p:spPr>
          <a:xfrm>
            <a:off x="4085863" y="1888271"/>
            <a:ext cx="1400537" cy="1110743"/>
          </a:xfrm>
          <a:prstGeom prst="straightConnector1">
            <a:avLst/>
          </a:prstGeom>
          <a:ln>
            <a:headEnd type="none"/>
            <a:tailEnd type="triangle"/>
          </a:ln>
        </p:spPr>
        <p:style>
          <a:lnRef idx="1">
            <a:schemeClr val="accent3"/>
          </a:lnRef>
          <a:fillRef idx="0">
            <a:schemeClr val="accent3"/>
          </a:fillRef>
          <a:effectRef idx="0">
            <a:schemeClr val="accent3"/>
          </a:effectRef>
          <a:fontRef idx="minor">
            <a:schemeClr val="tx1"/>
          </a:fontRef>
        </p:style>
      </p:cxnSp>
      <p:cxnSp>
        <p:nvCxnSpPr>
          <p:cNvPr id="24" name="Straight Arrow Connector 23"/>
          <p:cNvCxnSpPr/>
          <p:nvPr/>
        </p:nvCxnSpPr>
        <p:spPr>
          <a:xfrm>
            <a:off x="4112639" y="2829535"/>
            <a:ext cx="1369557" cy="316221"/>
          </a:xfrm>
          <a:prstGeom prst="straightConnector1">
            <a:avLst/>
          </a:prstGeom>
          <a:ln>
            <a:headEnd type="none"/>
            <a:tailEnd type="triangle"/>
          </a:ln>
        </p:spPr>
        <p:style>
          <a:lnRef idx="1">
            <a:schemeClr val="accent3"/>
          </a:lnRef>
          <a:fillRef idx="0">
            <a:schemeClr val="accent3"/>
          </a:fillRef>
          <a:effectRef idx="0">
            <a:schemeClr val="accent3"/>
          </a:effectRef>
          <a:fontRef idx="minor">
            <a:schemeClr val="tx1"/>
          </a:fontRef>
        </p:style>
      </p:cxnSp>
      <p:cxnSp>
        <p:nvCxnSpPr>
          <p:cNvPr id="31" name="Straight Arrow Connector 30"/>
          <p:cNvCxnSpPr/>
          <p:nvPr/>
        </p:nvCxnSpPr>
        <p:spPr>
          <a:xfrm flipV="1">
            <a:off x="4143620" y="3355061"/>
            <a:ext cx="1280413" cy="272697"/>
          </a:xfrm>
          <a:prstGeom prst="straightConnector1">
            <a:avLst/>
          </a:prstGeom>
          <a:ln>
            <a:headEnd type="none"/>
            <a:tailEnd type="triangle"/>
          </a:ln>
        </p:spPr>
        <p:style>
          <a:lnRef idx="1">
            <a:schemeClr val="accent3"/>
          </a:lnRef>
          <a:fillRef idx="0">
            <a:schemeClr val="accent3"/>
          </a:fillRef>
          <a:effectRef idx="0">
            <a:schemeClr val="accent3"/>
          </a:effectRef>
          <a:fontRef idx="minor">
            <a:schemeClr val="tx1"/>
          </a:fontRef>
        </p:style>
      </p:cxnSp>
      <p:cxnSp>
        <p:nvCxnSpPr>
          <p:cNvPr id="28" name="Straight Arrow Connector 27"/>
          <p:cNvCxnSpPr/>
          <p:nvPr/>
        </p:nvCxnSpPr>
        <p:spPr>
          <a:xfrm flipV="1">
            <a:off x="4085863" y="3481868"/>
            <a:ext cx="1396333" cy="1153416"/>
          </a:xfrm>
          <a:prstGeom prst="straightConnector1">
            <a:avLst/>
          </a:prstGeom>
          <a:ln>
            <a:headEnd type="none"/>
            <a:tailEnd type="triangle"/>
          </a:ln>
        </p:spPr>
        <p:style>
          <a:lnRef idx="1">
            <a:schemeClr val="accent3"/>
          </a:lnRef>
          <a:fillRef idx="0">
            <a:schemeClr val="accent3"/>
          </a:fillRef>
          <a:effectRef idx="0">
            <a:schemeClr val="accent3"/>
          </a:effectRef>
          <a:fontRef idx="minor">
            <a:schemeClr val="tx1"/>
          </a:fontRef>
        </p:style>
      </p:cxnSp>
      <p:cxnSp>
        <p:nvCxnSpPr>
          <p:cNvPr id="34" name="Straight Arrow Connector 33"/>
          <p:cNvCxnSpPr/>
          <p:nvPr/>
        </p:nvCxnSpPr>
        <p:spPr>
          <a:xfrm flipV="1">
            <a:off x="6598404" y="2374637"/>
            <a:ext cx="1423084" cy="771119"/>
          </a:xfrm>
          <a:prstGeom prst="straightConnector1">
            <a:avLst/>
          </a:prstGeom>
          <a:ln>
            <a:headEnd type="none"/>
            <a:tailEnd type="triangle"/>
          </a:ln>
        </p:spPr>
        <p:style>
          <a:lnRef idx="1">
            <a:schemeClr val="accent3"/>
          </a:lnRef>
          <a:fillRef idx="0">
            <a:schemeClr val="accent3"/>
          </a:fillRef>
          <a:effectRef idx="0">
            <a:schemeClr val="accent3"/>
          </a:effectRef>
          <a:fontRef idx="minor">
            <a:schemeClr val="tx1"/>
          </a:fontRef>
        </p:style>
      </p:cxnSp>
      <p:cxnSp>
        <p:nvCxnSpPr>
          <p:cNvPr id="37" name="Straight Arrow Connector 36"/>
          <p:cNvCxnSpPr/>
          <p:nvPr/>
        </p:nvCxnSpPr>
        <p:spPr>
          <a:xfrm>
            <a:off x="6598404" y="3355061"/>
            <a:ext cx="1575484" cy="962835"/>
          </a:xfrm>
          <a:prstGeom prst="straightConnector1">
            <a:avLst/>
          </a:prstGeom>
          <a:ln>
            <a:headEnd type="none"/>
            <a:tailEnd type="triangle"/>
          </a:ln>
        </p:spPr>
        <p:style>
          <a:lnRef idx="1">
            <a:schemeClr val="accent3"/>
          </a:lnRef>
          <a:fillRef idx="0">
            <a:schemeClr val="accent3"/>
          </a:fillRef>
          <a:effectRef idx="0">
            <a:schemeClr val="accent3"/>
          </a:effectRef>
          <a:fontRef idx="minor">
            <a:schemeClr val="tx1"/>
          </a:fontRef>
        </p:style>
      </p:cxnSp>
      <p:cxnSp>
        <p:nvCxnSpPr>
          <p:cNvPr id="39" name="Straight Arrow Connector 38"/>
          <p:cNvCxnSpPr/>
          <p:nvPr/>
        </p:nvCxnSpPr>
        <p:spPr>
          <a:xfrm>
            <a:off x="6598404" y="3229734"/>
            <a:ext cx="1423084" cy="99734"/>
          </a:xfrm>
          <a:prstGeom prst="straightConnector1">
            <a:avLst/>
          </a:prstGeom>
          <a:ln>
            <a:headEnd type="none"/>
            <a:tailEnd type="triangle"/>
          </a:ln>
        </p:spPr>
        <p:style>
          <a:lnRef idx="1">
            <a:schemeClr val="accent3"/>
          </a:lnRef>
          <a:fillRef idx="0">
            <a:schemeClr val="accent3"/>
          </a:fillRef>
          <a:effectRef idx="0">
            <a:schemeClr val="accent3"/>
          </a:effectRef>
          <a:fontRef idx="minor">
            <a:schemeClr val="tx1"/>
          </a:fontRef>
        </p:style>
      </p:cxnSp>
      <p:sp>
        <p:nvSpPr>
          <p:cNvPr id="42" name="TextBox 41"/>
          <p:cNvSpPr txBox="1"/>
          <p:nvPr/>
        </p:nvSpPr>
        <p:spPr>
          <a:xfrm>
            <a:off x="4730807" y="4423234"/>
            <a:ext cx="2774753" cy="517065"/>
          </a:xfrm>
          <a:prstGeom prst="rect">
            <a:avLst/>
          </a:prstGeom>
          <a:noFill/>
        </p:spPr>
        <p:txBody>
          <a:bodyPr wrap="square" lIns="182880" tIns="146304" rIns="182880" bIns="146304" rtlCol="0">
            <a:spAutoFit/>
          </a:bodyPr>
          <a:lstStyle/>
          <a:p>
            <a:pPr algn="ctr">
              <a:lnSpc>
                <a:spcPct val="90000"/>
              </a:lnSpc>
              <a:spcAft>
                <a:spcPts val="600"/>
              </a:spcAft>
            </a:pPr>
            <a:r>
              <a:rPr lang="en-US" sz="1600" dirty="0" smtClean="0">
                <a:gradFill>
                  <a:gsLst>
                    <a:gs pos="2917">
                      <a:schemeClr val="tx1"/>
                    </a:gs>
                    <a:gs pos="30000">
                      <a:schemeClr val="tx1"/>
                    </a:gs>
                  </a:gsLst>
                  <a:lin ang="5400000" scaled="0"/>
                </a:gradFill>
              </a:rPr>
              <a:t>SSO, Auth, Scale, etc.</a:t>
            </a:r>
          </a:p>
        </p:txBody>
      </p:sp>
    </p:spTree>
    <p:extLst>
      <p:ext uri="{BB962C8B-B14F-4D97-AF65-F5344CB8AC3E}">
        <p14:creationId xmlns:p14="http://schemas.microsoft.com/office/powerpoint/2010/main" val="27239388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250"/>
                                        <p:tgtEl>
                                          <p:spTgt spid="17"/>
                                        </p:tgtEl>
                                      </p:cBhvr>
                                    </p:animEffect>
                                  </p:childTnLst>
                                </p:cTn>
                              </p:par>
                              <p:par>
                                <p:cTn id="8" presetID="10" presetClass="entr" presetSubtype="0" fill="hold" nodeType="withEffect">
                                  <p:stCondLst>
                                    <p:cond delay="25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250"/>
                                        <p:tgtEl>
                                          <p:spTgt spid="25"/>
                                        </p:tgtEl>
                                      </p:cBhvr>
                                    </p:animEffect>
                                  </p:childTnLst>
                                </p:cTn>
                              </p:par>
                              <p:par>
                                <p:cTn id="11" presetID="10" presetClass="entr" presetSubtype="0" fill="hold" nodeType="withEffect">
                                  <p:stCondLst>
                                    <p:cond delay="500"/>
                                  </p:stCondLst>
                                  <p:childTnLst>
                                    <p:set>
                                      <p:cBhvr>
                                        <p:cTn id="12" dur="1" fill="hold">
                                          <p:stCondLst>
                                            <p:cond delay="0"/>
                                          </p:stCondLst>
                                        </p:cTn>
                                        <p:tgtEl>
                                          <p:spTgt spid="27"/>
                                        </p:tgtEl>
                                        <p:attrNameLst>
                                          <p:attrName>style.visibility</p:attrName>
                                        </p:attrNameLst>
                                      </p:cBhvr>
                                      <p:to>
                                        <p:strVal val="visible"/>
                                      </p:to>
                                    </p:set>
                                    <p:animEffect transition="in" filter="fade">
                                      <p:cBhvr>
                                        <p:cTn id="13" dur="250"/>
                                        <p:tgtEl>
                                          <p:spTgt spid="27"/>
                                        </p:tgtEl>
                                      </p:cBhvr>
                                    </p:animEffect>
                                  </p:childTnLst>
                                </p:cTn>
                              </p:par>
                              <p:par>
                                <p:cTn id="14" presetID="10" presetClass="entr" presetSubtype="0" fill="hold" nodeType="withEffect">
                                  <p:stCondLst>
                                    <p:cond delay="750"/>
                                  </p:stCondLst>
                                  <p:childTnLst>
                                    <p:set>
                                      <p:cBhvr>
                                        <p:cTn id="15" dur="1" fill="hold">
                                          <p:stCondLst>
                                            <p:cond delay="0"/>
                                          </p:stCondLst>
                                        </p:cTn>
                                        <p:tgtEl>
                                          <p:spTgt spid="36"/>
                                        </p:tgtEl>
                                        <p:attrNameLst>
                                          <p:attrName>style.visibility</p:attrName>
                                        </p:attrNameLst>
                                      </p:cBhvr>
                                      <p:to>
                                        <p:strVal val="visible"/>
                                      </p:to>
                                    </p:set>
                                    <p:animEffect transition="in" filter="fade">
                                      <p:cBhvr>
                                        <p:cTn id="16" dur="250"/>
                                        <p:tgtEl>
                                          <p:spTgt spid="36"/>
                                        </p:tgtEl>
                                      </p:cBhvr>
                                    </p:animEffect>
                                  </p:childTnLst>
                                </p:cTn>
                              </p:par>
                              <p:par>
                                <p:cTn id="17" presetID="10" presetClass="entr" presetSubtype="0" fill="hold" nodeType="withEffect">
                                  <p:stCondLst>
                                    <p:cond delay="1000"/>
                                  </p:stCondLst>
                                  <p:childTnLst>
                                    <p:set>
                                      <p:cBhvr>
                                        <p:cTn id="18" dur="1" fill="hold">
                                          <p:stCondLst>
                                            <p:cond delay="0"/>
                                          </p:stCondLst>
                                        </p:cTn>
                                        <p:tgtEl>
                                          <p:spTgt spid="33"/>
                                        </p:tgtEl>
                                        <p:attrNameLst>
                                          <p:attrName>style.visibility</p:attrName>
                                        </p:attrNameLst>
                                      </p:cBhvr>
                                      <p:to>
                                        <p:strVal val="visible"/>
                                      </p:to>
                                    </p:set>
                                    <p:animEffect transition="in" filter="fade">
                                      <p:cBhvr>
                                        <p:cTn id="19" dur="250"/>
                                        <p:tgtEl>
                                          <p:spTgt spid="33"/>
                                        </p:tgtEl>
                                      </p:cBhvr>
                                    </p:animEffect>
                                  </p:childTnLst>
                                </p:cTn>
                              </p:par>
                              <p:par>
                                <p:cTn id="20" presetID="10" presetClass="entr" presetSubtype="0" fill="hold" nodeType="withEffect">
                                  <p:stCondLst>
                                    <p:cond delay="1250"/>
                                  </p:stCondLst>
                                  <p:childTnLst>
                                    <p:set>
                                      <p:cBhvr>
                                        <p:cTn id="21" dur="1" fill="hold">
                                          <p:stCondLst>
                                            <p:cond delay="0"/>
                                          </p:stCondLst>
                                        </p:cTn>
                                        <p:tgtEl>
                                          <p:spTgt spid="30"/>
                                        </p:tgtEl>
                                        <p:attrNameLst>
                                          <p:attrName>style.visibility</p:attrName>
                                        </p:attrNameLst>
                                      </p:cBhvr>
                                      <p:to>
                                        <p:strVal val="visible"/>
                                      </p:to>
                                    </p:set>
                                    <p:animEffect transition="in" filter="fade">
                                      <p:cBhvr>
                                        <p:cTn id="22" dur="250"/>
                                        <p:tgtEl>
                                          <p:spTgt spid="30"/>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nodeType="clickEffect">
                                  <p:stCondLst>
                                    <p:cond delay="0"/>
                                  </p:stCondLst>
                                  <p:childTnLst>
                                    <p:set>
                                      <p:cBhvr>
                                        <p:cTn id="26" dur="1" fill="hold">
                                          <p:stCondLst>
                                            <p:cond delay="0"/>
                                          </p:stCondLst>
                                        </p:cTn>
                                        <p:tgtEl>
                                          <p:spTgt spid="17"/>
                                        </p:tgtEl>
                                        <p:attrNameLst>
                                          <p:attrName>style.visibility</p:attrName>
                                        </p:attrNameLst>
                                      </p:cBhvr>
                                      <p:to>
                                        <p:strVal val="hidden"/>
                                      </p:to>
                                    </p:set>
                                  </p:childTnLst>
                                </p:cTn>
                              </p:par>
                              <p:par>
                                <p:cTn id="27" presetID="1" presetClass="exit" presetSubtype="0" fill="hold" nodeType="withEffect">
                                  <p:stCondLst>
                                    <p:cond delay="0"/>
                                  </p:stCondLst>
                                  <p:childTnLst>
                                    <p:set>
                                      <p:cBhvr>
                                        <p:cTn id="28" dur="1" fill="hold">
                                          <p:stCondLst>
                                            <p:cond delay="0"/>
                                          </p:stCondLst>
                                        </p:cTn>
                                        <p:tgtEl>
                                          <p:spTgt spid="25"/>
                                        </p:tgtEl>
                                        <p:attrNameLst>
                                          <p:attrName>style.visibility</p:attrName>
                                        </p:attrNameLst>
                                      </p:cBhvr>
                                      <p:to>
                                        <p:strVal val="hidden"/>
                                      </p:to>
                                    </p:set>
                                  </p:childTnLst>
                                </p:cTn>
                              </p:par>
                              <p:par>
                                <p:cTn id="29" presetID="1" presetClass="exit" presetSubtype="0" fill="hold" nodeType="withEffect">
                                  <p:stCondLst>
                                    <p:cond delay="0"/>
                                  </p:stCondLst>
                                  <p:childTnLst>
                                    <p:set>
                                      <p:cBhvr>
                                        <p:cTn id="30" dur="1" fill="hold">
                                          <p:stCondLst>
                                            <p:cond delay="0"/>
                                          </p:stCondLst>
                                        </p:cTn>
                                        <p:tgtEl>
                                          <p:spTgt spid="27"/>
                                        </p:tgtEl>
                                        <p:attrNameLst>
                                          <p:attrName>style.visibility</p:attrName>
                                        </p:attrNameLst>
                                      </p:cBhvr>
                                      <p:to>
                                        <p:strVal val="hidden"/>
                                      </p:to>
                                    </p:set>
                                  </p:childTnLst>
                                </p:cTn>
                              </p:par>
                              <p:par>
                                <p:cTn id="31" presetID="1" presetClass="exit" presetSubtype="0" fill="hold" nodeType="withEffect">
                                  <p:stCondLst>
                                    <p:cond delay="0"/>
                                  </p:stCondLst>
                                  <p:childTnLst>
                                    <p:set>
                                      <p:cBhvr>
                                        <p:cTn id="32" dur="1" fill="hold">
                                          <p:stCondLst>
                                            <p:cond delay="0"/>
                                          </p:stCondLst>
                                        </p:cTn>
                                        <p:tgtEl>
                                          <p:spTgt spid="36"/>
                                        </p:tgtEl>
                                        <p:attrNameLst>
                                          <p:attrName>style.visibility</p:attrName>
                                        </p:attrNameLst>
                                      </p:cBhvr>
                                      <p:to>
                                        <p:strVal val="hidden"/>
                                      </p:to>
                                    </p:set>
                                  </p:childTnLst>
                                </p:cTn>
                              </p:par>
                              <p:par>
                                <p:cTn id="33" presetID="1" presetClass="exit" presetSubtype="0" fill="hold" nodeType="withEffect">
                                  <p:stCondLst>
                                    <p:cond delay="0"/>
                                  </p:stCondLst>
                                  <p:childTnLst>
                                    <p:set>
                                      <p:cBhvr>
                                        <p:cTn id="34" dur="1" fill="hold">
                                          <p:stCondLst>
                                            <p:cond delay="0"/>
                                          </p:stCondLst>
                                        </p:cTn>
                                        <p:tgtEl>
                                          <p:spTgt spid="33"/>
                                        </p:tgtEl>
                                        <p:attrNameLst>
                                          <p:attrName>style.visibility</p:attrName>
                                        </p:attrNameLst>
                                      </p:cBhvr>
                                      <p:to>
                                        <p:strVal val="hidden"/>
                                      </p:to>
                                    </p:set>
                                  </p:childTnLst>
                                </p:cTn>
                              </p:par>
                              <p:par>
                                <p:cTn id="35" presetID="1" presetClass="exit" presetSubtype="0" fill="hold" nodeType="withEffect">
                                  <p:stCondLst>
                                    <p:cond delay="0"/>
                                  </p:stCondLst>
                                  <p:childTnLst>
                                    <p:set>
                                      <p:cBhvr>
                                        <p:cTn id="36" dur="1" fill="hold">
                                          <p:stCondLst>
                                            <p:cond delay="0"/>
                                          </p:stCondLst>
                                        </p:cTn>
                                        <p:tgtEl>
                                          <p:spTgt spid="30"/>
                                        </p:tgtEl>
                                        <p:attrNameLst>
                                          <p:attrName>style.visibility</p:attrName>
                                        </p:attrNameLst>
                                      </p:cBhvr>
                                      <p:to>
                                        <p:strVal val="hidden"/>
                                      </p:to>
                                    </p:set>
                                  </p:childTnLst>
                                </p:cTn>
                              </p:par>
                              <p:par>
                                <p:cTn id="37" presetID="42" presetClass="entr" presetSubtype="0" fill="hold" grpId="0" nodeType="withEffect">
                                  <p:stCondLst>
                                    <p:cond delay="0"/>
                                  </p:stCondLst>
                                  <p:childTnLst>
                                    <p:set>
                                      <p:cBhvr>
                                        <p:cTn id="38" dur="1" fill="hold">
                                          <p:stCondLst>
                                            <p:cond delay="0"/>
                                          </p:stCondLst>
                                        </p:cTn>
                                        <p:tgtEl>
                                          <p:spTgt spid="4"/>
                                        </p:tgtEl>
                                        <p:attrNameLst>
                                          <p:attrName>style.visibility</p:attrName>
                                        </p:attrNameLst>
                                      </p:cBhvr>
                                      <p:to>
                                        <p:strVal val="visible"/>
                                      </p:to>
                                    </p:set>
                                    <p:animEffect transition="in" filter="fade">
                                      <p:cBhvr>
                                        <p:cTn id="39" dur="500"/>
                                        <p:tgtEl>
                                          <p:spTgt spid="4"/>
                                        </p:tgtEl>
                                      </p:cBhvr>
                                    </p:animEffect>
                                    <p:anim calcmode="lin" valueType="num">
                                      <p:cBhvr>
                                        <p:cTn id="40" dur="500" fill="hold"/>
                                        <p:tgtEl>
                                          <p:spTgt spid="4"/>
                                        </p:tgtEl>
                                        <p:attrNameLst>
                                          <p:attrName>ppt_x</p:attrName>
                                        </p:attrNameLst>
                                      </p:cBhvr>
                                      <p:tavLst>
                                        <p:tav tm="0">
                                          <p:val>
                                            <p:strVal val="#ppt_x"/>
                                          </p:val>
                                        </p:tav>
                                        <p:tav tm="100000">
                                          <p:val>
                                            <p:strVal val="#ppt_x"/>
                                          </p:val>
                                        </p:tav>
                                      </p:tavLst>
                                    </p:anim>
                                    <p:anim calcmode="lin" valueType="num">
                                      <p:cBhvr>
                                        <p:cTn id="41" dur="500" fill="hold"/>
                                        <p:tgtEl>
                                          <p:spTgt spid="4"/>
                                        </p:tgtEl>
                                        <p:attrNameLst>
                                          <p:attrName>ppt_y</p:attrName>
                                        </p:attrNameLst>
                                      </p:cBhvr>
                                      <p:tavLst>
                                        <p:tav tm="0">
                                          <p:val>
                                            <p:strVal val="#ppt_y+.1"/>
                                          </p:val>
                                        </p:tav>
                                        <p:tav tm="100000">
                                          <p:val>
                                            <p:strVal val="#ppt_y"/>
                                          </p:val>
                                        </p:tav>
                                      </p:tavLst>
                                    </p:anim>
                                  </p:childTnLst>
                                </p:cTn>
                              </p:par>
                              <p:par>
                                <p:cTn id="42" presetID="10" presetClass="entr" presetSubtype="0" fill="hold" nodeType="withEffect">
                                  <p:stCondLst>
                                    <p:cond delay="500"/>
                                  </p:stCondLst>
                                  <p:childTnLst>
                                    <p:set>
                                      <p:cBhvr>
                                        <p:cTn id="43" dur="1" fill="hold">
                                          <p:stCondLst>
                                            <p:cond delay="0"/>
                                          </p:stCondLst>
                                        </p:cTn>
                                        <p:tgtEl>
                                          <p:spTgt spid="10"/>
                                        </p:tgtEl>
                                        <p:attrNameLst>
                                          <p:attrName>style.visibility</p:attrName>
                                        </p:attrNameLst>
                                      </p:cBhvr>
                                      <p:to>
                                        <p:strVal val="visible"/>
                                      </p:to>
                                    </p:set>
                                    <p:animEffect transition="in" filter="fade">
                                      <p:cBhvr>
                                        <p:cTn id="44" dur="500"/>
                                        <p:tgtEl>
                                          <p:spTgt spid="10"/>
                                        </p:tgtEl>
                                      </p:cBhvr>
                                    </p:animEffect>
                                  </p:childTnLst>
                                </p:cTn>
                              </p:par>
                              <p:par>
                                <p:cTn id="45" presetID="10" presetClass="entr" presetSubtype="0" fill="hold" nodeType="withEffect">
                                  <p:stCondLst>
                                    <p:cond delay="500"/>
                                  </p:stCondLst>
                                  <p:childTnLst>
                                    <p:set>
                                      <p:cBhvr>
                                        <p:cTn id="46" dur="1" fill="hold">
                                          <p:stCondLst>
                                            <p:cond delay="0"/>
                                          </p:stCondLst>
                                        </p:cTn>
                                        <p:tgtEl>
                                          <p:spTgt spid="24"/>
                                        </p:tgtEl>
                                        <p:attrNameLst>
                                          <p:attrName>style.visibility</p:attrName>
                                        </p:attrNameLst>
                                      </p:cBhvr>
                                      <p:to>
                                        <p:strVal val="visible"/>
                                      </p:to>
                                    </p:set>
                                    <p:animEffect transition="in" filter="fade">
                                      <p:cBhvr>
                                        <p:cTn id="47" dur="500"/>
                                        <p:tgtEl>
                                          <p:spTgt spid="24"/>
                                        </p:tgtEl>
                                      </p:cBhvr>
                                    </p:animEffect>
                                  </p:childTnLst>
                                </p:cTn>
                              </p:par>
                              <p:par>
                                <p:cTn id="48" presetID="10" presetClass="entr" presetSubtype="0" fill="hold" nodeType="withEffect">
                                  <p:stCondLst>
                                    <p:cond delay="500"/>
                                  </p:stCondLst>
                                  <p:childTnLst>
                                    <p:set>
                                      <p:cBhvr>
                                        <p:cTn id="49" dur="1" fill="hold">
                                          <p:stCondLst>
                                            <p:cond delay="0"/>
                                          </p:stCondLst>
                                        </p:cTn>
                                        <p:tgtEl>
                                          <p:spTgt spid="31"/>
                                        </p:tgtEl>
                                        <p:attrNameLst>
                                          <p:attrName>style.visibility</p:attrName>
                                        </p:attrNameLst>
                                      </p:cBhvr>
                                      <p:to>
                                        <p:strVal val="visible"/>
                                      </p:to>
                                    </p:set>
                                    <p:animEffect transition="in" filter="fade">
                                      <p:cBhvr>
                                        <p:cTn id="50" dur="500"/>
                                        <p:tgtEl>
                                          <p:spTgt spid="31"/>
                                        </p:tgtEl>
                                      </p:cBhvr>
                                    </p:animEffect>
                                  </p:childTnLst>
                                </p:cTn>
                              </p:par>
                              <p:par>
                                <p:cTn id="51" presetID="10" presetClass="entr" presetSubtype="0" fill="hold" nodeType="withEffect">
                                  <p:stCondLst>
                                    <p:cond delay="500"/>
                                  </p:stCondLst>
                                  <p:childTnLst>
                                    <p:set>
                                      <p:cBhvr>
                                        <p:cTn id="52" dur="1" fill="hold">
                                          <p:stCondLst>
                                            <p:cond delay="0"/>
                                          </p:stCondLst>
                                        </p:cTn>
                                        <p:tgtEl>
                                          <p:spTgt spid="28"/>
                                        </p:tgtEl>
                                        <p:attrNameLst>
                                          <p:attrName>style.visibility</p:attrName>
                                        </p:attrNameLst>
                                      </p:cBhvr>
                                      <p:to>
                                        <p:strVal val="visible"/>
                                      </p:to>
                                    </p:set>
                                    <p:animEffect transition="in" filter="fade">
                                      <p:cBhvr>
                                        <p:cTn id="53" dur="500"/>
                                        <p:tgtEl>
                                          <p:spTgt spid="28"/>
                                        </p:tgtEl>
                                      </p:cBhvr>
                                    </p:animEffect>
                                  </p:childTnLst>
                                </p:cTn>
                              </p:par>
                              <p:par>
                                <p:cTn id="54" presetID="10" presetClass="entr" presetSubtype="0" fill="hold" nodeType="withEffect">
                                  <p:stCondLst>
                                    <p:cond delay="1000"/>
                                  </p:stCondLst>
                                  <p:childTnLst>
                                    <p:set>
                                      <p:cBhvr>
                                        <p:cTn id="55" dur="1" fill="hold">
                                          <p:stCondLst>
                                            <p:cond delay="0"/>
                                          </p:stCondLst>
                                        </p:cTn>
                                        <p:tgtEl>
                                          <p:spTgt spid="34"/>
                                        </p:tgtEl>
                                        <p:attrNameLst>
                                          <p:attrName>style.visibility</p:attrName>
                                        </p:attrNameLst>
                                      </p:cBhvr>
                                      <p:to>
                                        <p:strVal val="visible"/>
                                      </p:to>
                                    </p:set>
                                    <p:animEffect transition="in" filter="fade">
                                      <p:cBhvr>
                                        <p:cTn id="56" dur="500"/>
                                        <p:tgtEl>
                                          <p:spTgt spid="34"/>
                                        </p:tgtEl>
                                      </p:cBhvr>
                                    </p:animEffect>
                                  </p:childTnLst>
                                </p:cTn>
                              </p:par>
                              <p:par>
                                <p:cTn id="57" presetID="10" presetClass="entr" presetSubtype="0" fill="hold" nodeType="withEffect">
                                  <p:stCondLst>
                                    <p:cond delay="1000"/>
                                  </p:stCondLst>
                                  <p:childTnLst>
                                    <p:set>
                                      <p:cBhvr>
                                        <p:cTn id="58" dur="1" fill="hold">
                                          <p:stCondLst>
                                            <p:cond delay="0"/>
                                          </p:stCondLst>
                                        </p:cTn>
                                        <p:tgtEl>
                                          <p:spTgt spid="37"/>
                                        </p:tgtEl>
                                        <p:attrNameLst>
                                          <p:attrName>style.visibility</p:attrName>
                                        </p:attrNameLst>
                                      </p:cBhvr>
                                      <p:to>
                                        <p:strVal val="visible"/>
                                      </p:to>
                                    </p:set>
                                    <p:animEffect transition="in" filter="fade">
                                      <p:cBhvr>
                                        <p:cTn id="59" dur="500"/>
                                        <p:tgtEl>
                                          <p:spTgt spid="37"/>
                                        </p:tgtEl>
                                      </p:cBhvr>
                                    </p:animEffect>
                                  </p:childTnLst>
                                </p:cTn>
                              </p:par>
                              <p:par>
                                <p:cTn id="60" presetID="10" presetClass="entr" presetSubtype="0" fill="hold" nodeType="withEffect">
                                  <p:stCondLst>
                                    <p:cond delay="1000"/>
                                  </p:stCondLst>
                                  <p:childTnLst>
                                    <p:set>
                                      <p:cBhvr>
                                        <p:cTn id="61" dur="1" fill="hold">
                                          <p:stCondLst>
                                            <p:cond delay="0"/>
                                          </p:stCondLst>
                                        </p:cTn>
                                        <p:tgtEl>
                                          <p:spTgt spid="39"/>
                                        </p:tgtEl>
                                        <p:attrNameLst>
                                          <p:attrName>style.visibility</p:attrName>
                                        </p:attrNameLst>
                                      </p:cBhvr>
                                      <p:to>
                                        <p:strVal val="visible"/>
                                      </p:to>
                                    </p:set>
                                    <p:animEffect transition="in" filter="fade">
                                      <p:cBhvr>
                                        <p:cTn id="62" dur="500"/>
                                        <p:tgtEl>
                                          <p:spTgt spid="39"/>
                                        </p:tgtEl>
                                      </p:cBhvr>
                                    </p:animEffect>
                                  </p:childTnLst>
                                </p:cTn>
                              </p:par>
                              <p:par>
                                <p:cTn id="63" presetID="10" presetClass="entr" presetSubtype="0" fill="hold" grpId="0" nodeType="withEffect">
                                  <p:stCondLst>
                                    <p:cond delay="1500"/>
                                  </p:stCondLst>
                                  <p:childTnLst>
                                    <p:set>
                                      <p:cBhvr>
                                        <p:cTn id="64" dur="1" fill="hold">
                                          <p:stCondLst>
                                            <p:cond delay="0"/>
                                          </p:stCondLst>
                                        </p:cTn>
                                        <p:tgtEl>
                                          <p:spTgt spid="42"/>
                                        </p:tgtEl>
                                        <p:attrNameLst>
                                          <p:attrName>style.visibility</p:attrName>
                                        </p:attrNameLst>
                                      </p:cBhvr>
                                      <p:to>
                                        <p:strVal val="visible"/>
                                      </p:to>
                                    </p:set>
                                    <p:animEffect transition="in" filter="fade">
                                      <p:cBhvr>
                                        <p:cTn id="65"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Consuming API Apps</a:t>
            </a:r>
            <a:endParaRPr lang="en-US" dirty="0"/>
          </a:p>
        </p:txBody>
      </p:sp>
      <p:sp>
        <p:nvSpPr>
          <p:cNvPr id="3" name="Content Placeholder 2"/>
          <p:cNvSpPr>
            <a:spLocks noGrp="1"/>
          </p:cNvSpPr>
          <p:nvPr>
            <p:ph sz="quarter" idx="10"/>
          </p:nvPr>
        </p:nvSpPr>
        <p:spPr/>
        <p:txBody>
          <a:bodyPr/>
          <a:lstStyle/>
          <a:p>
            <a:r>
              <a:rPr lang="en-US" dirty="0" smtClean="0"/>
              <a:t>API Apps expose HTTP services</a:t>
            </a:r>
          </a:p>
          <a:p>
            <a:endParaRPr lang="en-US" dirty="0"/>
          </a:p>
          <a:p>
            <a:r>
              <a:rPr lang="en-US" dirty="0" smtClean="0"/>
              <a:t>Metadata is exposed using Swagger 2.0 metadata</a:t>
            </a:r>
          </a:p>
          <a:p>
            <a:pPr lvl="1"/>
            <a:r>
              <a:rPr lang="en-US" dirty="0" smtClean="0"/>
              <a:t>JSON file</a:t>
            </a:r>
          </a:p>
          <a:p>
            <a:pPr lvl="1"/>
            <a:r>
              <a:rPr lang="en-US" dirty="0" smtClean="0"/>
              <a:t>Widely supported</a:t>
            </a:r>
          </a:p>
          <a:p>
            <a:pPr lvl="1"/>
            <a:endParaRPr lang="en-US" dirty="0"/>
          </a:p>
          <a:p>
            <a:r>
              <a:rPr lang="en-US" dirty="0" smtClean="0"/>
              <a:t>Client applications </a:t>
            </a:r>
            <a:endParaRPr lang="en-US" dirty="0"/>
          </a:p>
        </p:txBody>
      </p:sp>
    </p:spTree>
    <p:extLst>
      <p:ext uri="{BB962C8B-B14F-4D97-AF65-F5344CB8AC3E}">
        <p14:creationId xmlns:p14="http://schemas.microsoft.com/office/powerpoint/2010/main" val="1227976167"/>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Why Use a Managed API Service?</a:t>
            </a:r>
            <a:endParaRPr lang="en-US" dirty="0"/>
          </a:p>
        </p:txBody>
      </p:sp>
    </p:spTree>
    <p:extLst>
      <p:ext uri="{BB962C8B-B14F-4D97-AF65-F5344CB8AC3E}">
        <p14:creationId xmlns:p14="http://schemas.microsoft.com/office/powerpoint/2010/main" val="952879281"/>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Connecting to an API App</a:t>
            </a:r>
            <a:endParaRPr lang="en-US" dirty="0"/>
          </a:p>
        </p:txBody>
      </p:sp>
    </p:spTree>
    <p:extLst>
      <p:ext uri="{BB962C8B-B14F-4D97-AF65-F5344CB8AC3E}">
        <p14:creationId xmlns:p14="http://schemas.microsoft.com/office/powerpoint/2010/main" val="3697218199"/>
      </p:ext>
    </p:extLst>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Swagger</a:t>
            </a:r>
            <a:endParaRPr lang="en-US" dirty="0"/>
          </a:p>
        </p:txBody>
      </p:sp>
      <p:sp>
        <p:nvSpPr>
          <p:cNvPr id="3" name="Content Placeholder 2"/>
          <p:cNvSpPr>
            <a:spLocks noGrp="1"/>
          </p:cNvSpPr>
          <p:nvPr>
            <p:ph sz="quarter" idx="10"/>
          </p:nvPr>
        </p:nvSpPr>
        <p:spPr/>
        <p:txBody>
          <a:bodyPr/>
          <a:lstStyle/>
          <a:p>
            <a:r>
              <a:rPr lang="en-US" sz="2800" dirty="0" smtClean="0">
                <a:latin typeface="+mn-lt"/>
              </a:rPr>
              <a:t>Engine that provides a JSON representation of your API for integration with various frameworks, applications and </a:t>
            </a:r>
            <a:r>
              <a:rPr lang="en-US" sz="2800" dirty="0" smtClean="0">
                <a:latin typeface="+mn-lt"/>
              </a:rPr>
              <a:t>tools</a:t>
            </a:r>
          </a:p>
          <a:p>
            <a:pPr marL="547680" lvl="2" indent="0">
              <a:buNone/>
            </a:pPr>
            <a:endParaRPr lang="en-US" dirty="0" smtClean="0">
              <a:latin typeface="+mj-lt"/>
            </a:endParaRPr>
          </a:p>
          <a:p>
            <a:pPr marL="547680" lvl="2" indent="0">
              <a:buNone/>
            </a:pPr>
            <a:r>
              <a:rPr lang="en-US" dirty="0" smtClean="0">
                <a:latin typeface="+mj-lt"/>
              </a:rPr>
              <a:t>Swagger metadata is a description of the capabilities of your API application</a:t>
            </a:r>
            <a:endParaRPr lang="en-US" dirty="0" smtClean="0">
              <a:latin typeface="+mj-lt"/>
            </a:endParaRPr>
          </a:p>
          <a:p>
            <a:pPr marL="0" indent="0">
              <a:buNone/>
            </a:pPr>
            <a:endParaRPr lang="en-US" sz="2800" dirty="0" smtClean="0">
              <a:hlinkClick r:id="rId2"/>
            </a:endParaRPr>
          </a:p>
          <a:p>
            <a:pPr marL="0" indent="0">
              <a:buNone/>
            </a:pPr>
            <a:r>
              <a:rPr lang="en-US" sz="2800" dirty="0" smtClean="0">
                <a:hlinkClick r:id="rId2"/>
              </a:rPr>
              <a:t>http</a:t>
            </a:r>
            <a:r>
              <a:rPr lang="en-US" sz="2800" dirty="0">
                <a:hlinkClick r:id="rId2"/>
              </a:rPr>
              <a:t>://swagger.io/</a:t>
            </a:r>
            <a:endParaRPr lang="en-US" sz="2800" dirty="0"/>
          </a:p>
          <a:p>
            <a:endParaRPr lang="en-US" sz="2800" dirty="0"/>
          </a:p>
        </p:txBody>
      </p:sp>
    </p:spTree>
    <p:extLst>
      <p:ext uri="{BB962C8B-B14F-4D97-AF65-F5344CB8AC3E}">
        <p14:creationId xmlns:p14="http://schemas.microsoft.com/office/powerpoint/2010/main" val="3062308861"/>
      </p:ext>
    </p:extLst>
  </p:cSld>
  <p:clrMapOvr>
    <a:masterClrMapping/>
  </p:clrMapOvr>
  <p:transition>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Swagger</a:t>
            </a:r>
            <a:endParaRPr lang="en-US" dirty="0"/>
          </a:p>
        </p:txBody>
      </p:sp>
      <p:sp>
        <p:nvSpPr>
          <p:cNvPr id="3" name="Content Placeholder 2"/>
          <p:cNvSpPr>
            <a:spLocks noGrp="1"/>
          </p:cNvSpPr>
          <p:nvPr>
            <p:ph sz="quarter" idx="10"/>
          </p:nvPr>
        </p:nvSpPr>
        <p:spPr/>
        <p:txBody>
          <a:bodyPr/>
          <a:lstStyle/>
          <a:p>
            <a:r>
              <a:rPr lang="en-US" sz="2400" dirty="0" smtClean="0"/>
              <a:t>Through dynamic metadata you can generate:</a:t>
            </a:r>
          </a:p>
          <a:p>
            <a:pPr lvl="1"/>
            <a:r>
              <a:rPr lang="en-US" sz="2400" dirty="0" smtClean="0"/>
              <a:t>Interactive documentation</a:t>
            </a:r>
          </a:p>
          <a:p>
            <a:pPr lvl="1"/>
            <a:r>
              <a:rPr lang="en-US" sz="2400" dirty="0" smtClean="0"/>
              <a:t>Client SDK</a:t>
            </a:r>
          </a:p>
          <a:p>
            <a:pPr lvl="1"/>
            <a:r>
              <a:rPr lang="en-US" sz="2400" dirty="0" smtClean="0"/>
              <a:t>Discoverable endpoints</a:t>
            </a:r>
          </a:p>
          <a:p>
            <a:r>
              <a:rPr lang="en-US" sz="2400" dirty="0" smtClean="0"/>
              <a:t>Integrates into many services and frameworks including</a:t>
            </a:r>
          </a:p>
          <a:p>
            <a:pPr lvl="1"/>
            <a:r>
              <a:rPr lang="en-US" sz="2400" dirty="0" smtClean="0"/>
              <a:t>JavaScript, Node.js, .NET, Java, Go, Groovy, PHP</a:t>
            </a:r>
          </a:p>
          <a:p>
            <a:r>
              <a:rPr lang="en-US" sz="2400" dirty="0" smtClean="0"/>
              <a:t>Already supported in the </a:t>
            </a:r>
            <a:r>
              <a:rPr lang="en-US" sz="2400" b="1" dirty="0" smtClean="0"/>
              <a:t>API Management</a:t>
            </a:r>
            <a:r>
              <a:rPr lang="en-US" sz="2400" dirty="0" smtClean="0"/>
              <a:t> service</a:t>
            </a:r>
          </a:p>
          <a:p>
            <a:r>
              <a:rPr lang="en-US" sz="2400" dirty="0" smtClean="0"/>
              <a:t>Already supported in many tools:</a:t>
            </a:r>
          </a:p>
          <a:p>
            <a:pPr lvl="1"/>
            <a:r>
              <a:rPr lang="en-US" sz="2400" dirty="0" smtClean="0"/>
              <a:t>Postman, </a:t>
            </a:r>
            <a:r>
              <a:rPr lang="en-US" sz="2400" dirty="0" err="1" smtClean="0"/>
              <a:t>Runscope</a:t>
            </a:r>
            <a:r>
              <a:rPr lang="en-US" sz="2400" dirty="0" smtClean="0"/>
              <a:t>, </a:t>
            </a:r>
            <a:r>
              <a:rPr lang="en-US" sz="2400" dirty="0" err="1" smtClean="0"/>
              <a:t>SoapUI</a:t>
            </a:r>
            <a:endParaRPr lang="en-US" sz="2400" dirty="0" smtClean="0"/>
          </a:p>
        </p:txBody>
      </p:sp>
    </p:spTree>
    <p:extLst>
      <p:ext uri="{BB962C8B-B14F-4D97-AF65-F5344CB8AC3E}">
        <p14:creationId xmlns:p14="http://schemas.microsoft.com/office/powerpoint/2010/main" val="2675539619"/>
      </p:ext>
    </p:extLst>
  </p:cSld>
  <p:clrMapOvr>
    <a:masterClrMapping/>
  </p:clrMapOvr>
  <p:transition>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Swagger UI</a:t>
            </a:r>
            <a:endParaRPr lang="en-US" dirty="0"/>
          </a:p>
        </p:txBody>
      </p:sp>
      <p:sp>
        <p:nvSpPr>
          <p:cNvPr id="5" name="Content Placeholder 4"/>
          <p:cNvSpPr>
            <a:spLocks noGrp="1"/>
          </p:cNvSpPr>
          <p:nvPr>
            <p:ph sz="quarter" idx="11"/>
          </p:nvPr>
        </p:nvSpPr>
        <p:spPr>
          <a:xfrm>
            <a:off x="274638" y="1428750"/>
            <a:ext cx="11750348" cy="692150"/>
          </a:xfrm>
        </p:spPr>
        <p:txBody>
          <a:bodyPr/>
          <a:lstStyle/>
          <a:p>
            <a:r>
              <a:rPr lang="en-US" sz="2200" dirty="0">
                <a:solidFill>
                  <a:schemeClr val="tx2"/>
                </a:solidFill>
              </a:rPr>
              <a:t>Automatically generated User Interface to view metadata and documentation for each service endpoint</a:t>
            </a:r>
          </a:p>
          <a:p>
            <a:endParaRPr lang="en-US" sz="2200" dirty="0">
              <a:solidFill>
                <a:schemeClr val="tx2"/>
              </a:solidFill>
            </a:endParaRPr>
          </a:p>
        </p:txBody>
      </p:sp>
      <p:pic>
        <p:nvPicPr>
          <p:cNvPr id="6" name="Content Placeholder 5"/>
          <p:cNvPicPr>
            <a:picLocks noGrp="1" noChangeAspect="1"/>
          </p:cNvPicPr>
          <p:nvPr>
            <p:ph sz="quarter" idx="10"/>
          </p:nvPr>
        </p:nvPicPr>
        <p:blipFill>
          <a:blip r:embed="rId2">
            <a:extLst>
              <a:ext uri="{28A0092B-C50C-407E-A947-70E740481C1C}">
                <a14:useLocalDpi xmlns:a14="http://schemas.microsoft.com/office/drawing/2010/main" val="0"/>
              </a:ext>
            </a:extLst>
          </a:blip>
          <a:stretch>
            <a:fillRect/>
          </a:stretch>
        </p:blipFill>
        <p:spPr>
          <a:xfrm>
            <a:off x="3147492" y="2317750"/>
            <a:ext cx="5868442" cy="4083050"/>
          </a:xfrm>
          <a:prstGeom prst="rect">
            <a:avLst/>
          </a:prstGeom>
        </p:spPr>
      </p:pic>
    </p:spTree>
    <p:extLst>
      <p:ext uri="{BB962C8B-B14F-4D97-AF65-F5344CB8AC3E}">
        <p14:creationId xmlns:p14="http://schemas.microsoft.com/office/powerpoint/2010/main" val="156910518"/>
      </p:ext>
    </p:extLst>
  </p:cSld>
  <p:clrMapOvr>
    <a:masterClrMapping/>
  </p:clrMapOvr>
  <p:transition>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Preview Portal</a:t>
            </a:r>
            <a:endParaRPr lang="en-US" dirty="0"/>
          </a:p>
        </p:txBody>
      </p:sp>
      <p:sp>
        <p:nvSpPr>
          <p:cNvPr id="4" name="Content Placeholder 3"/>
          <p:cNvSpPr>
            <a:spLocks noGrp="1"/>
          </p:cNvSpPr>
          <p:nvPr>
            <p:ph sz="quarter" idx="10"/>
          </p:nvPr>
        </p:nvSpPr>
        <p:spPr>
          <a:xfrm>
            <a:off x="2103900" y="1828800"/>
            <a:ext cx="8743227" cy="1653436"/>
          </a:xfrm>
        </p:spPr>
        <p:txBody>
          <a:bodyPr/>
          <a:lstStyle/>
          <a:p>
            <a:r>
              <a:rPr lang="en-US" sz="2200" dirty="0" smtClean="0">
                <a:latin typeface="+mn-lt"/>
              </a:rPr>
              <a:t>The Azure Preview Portal can visualize your API for you</a:t>
            </a:r>
          </a:p>
          <a:p>
            <a:pPr lvl="1"/>
            <a:r>
              <a:rPr lang="en-US" sz="2200" dirty="0" smtClean="0">
                <a:latin typeface="+mj-lt"/>
              </a:rPr>
              <a:t>You can also download the JSON Swagger metadata directly from the portal</a:t>
            </a:r>
          </a:p>
        </p:txBody>
      </p:sp>
      <p:pic>
        <p:nvPicPr>
          <p:cNvPr id="5" name="Picture 4"/>
          <p:cNvPicPr>
            <a:picLocks noChangeAspect="1"/>
          </p:cNvPicPr>
          <p:nvPr/>
        </p:nvPicPr>
        <p:blipFill rotWithShape="1">
          <a:blip r:embed="rId2"/>
          <a:srcRect l="50729" t="8238" r="4937" b="54075"/>
          <a:stretch/>
        </p:blipFill>
        <p:spPr>
          <a:xfrm>
            <a:off x="2103900" y="2981195"/>
            <a:ext cx="8107681" cy="3876805"/>
          </a:xfrm>
          <a:prstGeom prst="rect">
            <a:avLst/>
          </a:prstGeom>
        </p:spPr>
      </p:pic>
    </p:spTree>
    <p:extLst>
      <p:ext uri="{BB962C8B-B14F-4D97-AF65-F5344CB8AC3E}">
        <p14:creationId xmlns:p14="http://schemas.microsoft.com/office/powerpoint/2010/main" val="2417063306"/>
      </p:ext>
    </p:extLst>
  </p:cSld>
  <p:clrMapOvr>
    <a:masterClrMapping/>
  </p:clrMapOvr>
  <p:transition>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a:t>
            </a:r>
            <a:r>
              <a:rPr lang="en-US" dirty="0"/>
              <a:t>: Viewing the Metadata for an API App</a:t>
            </a:r>
          </a:p>
        </p:txBody>
      </p:sp>
    </p:spTree>
    <p:extLst>
      <p:ext uri="{BB962C8B-B14F-4D97-AF65-F5344CB8AC3E}">
        <p14:creationId xmlns:p14="http://schemas.microsoft.com/office/powerpoint/2010/main" val="567821957"/>
      </p:ext>
    </p:extLst>
  </p:cSld>
  <p:clrMapOvr>
    <a:masterClrMapping/>
  </p:clrMapOvr>
  <p:transition>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Integration &amp; Architecture</a:t>
            </a:r>
            <a:endParaRPr lang="en-US" dirty="0"/>
          </a:p>
        </p:txBody>
      </p:sp>
    </p:spTree>
    <p:extLst>
      <p:ext uri="{BB962C8B-B14F-4D97-AF65-F5344CB8AC3E}">
        <p14:creationId xmlns:p14="http://schemas.microsoft.com/office/powerpoint/2010/main" val="2120749573"/>
      </p:ext>
    </p:extLst>
  </p:cSld>
  <p:clrMapOvr>
    <a:masterClrMapping/>
  </p:clrMapOvr>
  <p:transition>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p:cNvSpPr/>
          <p:nvPr/>
        </p:nvSpPr>
        <p:spPr>
          <a:xfrm>
            <a:off x="3128645" y="1770500"/>
            <a:ext cx="6370435" cy="48192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solidFill>
                  <a:prstClr val="white">
                    <a:lumMod val="50000"/>
                  </a:prstClr>
                </a:solidFill>
              </a:rPr>
              <a:t>Resource Group – App Service</a:t>
            </a:r>
          </a:p>
        </p:txBody>
      </p:sp>
      <p:sp>
        <p:nvSpPr>
          <p:cNvPr id="28" name="Rectangle 27"/>
          <p:cNvSpPr/>
          <p:nvPr/>
        </p:nvSpPr>
        <p:spPr>
          <a:xfrm>
            <a:off x="3704519" y="2104227"/>
            <a:ext cx="621635" cy="3192325"/>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en-US" dirty="0">
                <a:solidFill>
                  <a:prstClr val="white"/>
                </a:solidFill>
              </a:rPr>
              <a:t>API App Gateway</a:t>
            </a:r>
          </a:p>
        </p:txBody>
      </p:sp>
      <p:pic>
        <p:nvPicPr>
          <p:cNvPr id="47" name="Picture 46"/>
          <p:cNvPicPr>
            <a:picLocks noChangeAspect="1"/>
          </p:cNvPicPr>
          <p:nvPr/>
        </p:nvPicPr>
        <p:blipFill>
          <a:blip r:embed="rId3"/>
          <a:stretch>
            <a:fillRect/>
          </a:stretch>
        </p:blipFill>
        <p:spPr>
          <a:xfrm>
            <a:off x="5481481" y="5923177"/>
            <a:ext cx="553122" cy="584582"/>
          </a:xfrm>
          <a:prstGeom prst="rect">
            <a:avLst/>
          </a:prstGeom>
        </p:spPr>
      </p:pic>
      <p:pic>
        <p:nvPicPr>
          <p:cNvPr id="49" name="Picture 48"/>
          <p:cNvPicPr>
            <a:picLocks noChangeAspect="1"/>
          </p:cNvPicPr>
          <p:nvPr/>
        </p:nvPicPr>
        <p:blipFill>
          <a:blip r:embed="rId4"/>
          <a:stretch>
            <a:fillRect/>
          </a:stretch>
        </p:blipFill>
        <p:spPr>
          <a:xfrm>
            <a:off x="6207622" y="5923177"/>
            <a:ext cx="499107" cy="546701"/>
          </a:xfrm>
          <a:prstGeom prst="rect">
            <a:avLst/>
          </a:prstGeom>
        </p:spPr>
      </p:pic>
      <p:sp>
        <p:nvSpPr>
          <p:cNvPr id="50" name="Rectangle 49"/>
          <p:cNvSpPr/>
          <p:nvPr/>
        </p:nvSpPr>
        <p:spPr>
          <a:xfrm>
            <a:off x="6894883" y="5918651"/>
            <a:ext cx="2285675" cy="548562"/>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prstClr val="white"/>
                </a:solidFill>
              </a:rPr>
              <a:t>other Azure services…</a:t>
            </a:r>
          </a:p>
        </p:txBody>
      </p:sp>
      <p:sp>
        <p:nvSpPr>
          <p:cNvPr id="53" name="Rectangle 52"/>
          <p:cNvSpPr/>
          <p:nvPr/>
        </p:nvSpPr>
        <p:spPr>
          <a:xfrm>
            <a:off x="690876" y="2920222"/>
            <a:ext cx="1925854" cy="1560334"/>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prstClr val="white"/>
                </a:solidFill>
              </a:rPr>
              <a:t>Clients</a:t>
            </a:r>
          </a:p>
          <a:p>
            <a:pPr marL="285695" indent="-285695">
              <a:buFont typeface="Arial" panose="020B0604020202020204" pitchFamily="34" charset="0"/>
              <a:buChar char="•"/>
            </a:pPr>
            <a:r>
              <a:rPr lang="en-US" dirty="0">
                <a:solidFill>
                  <a:prstClr val="white"/>
                </a:solidFill>
              </a:rPr>
              <a:t>Web </a:t>
            </a:r>
          </a:p>
          <a:p>
            <a:pPr marL="285695" indent="-285695">
              <a:buFont typeface="Arial" panose="020B0604020202020204" pitchFamily="34" charset="0"/>
              <a:buChar char="•"/>
            </a:pPr>
            <a:r>
              <a:rPr lang="en-US" dirty="0">
                <a:solidFill>
                  <a:prstClr val="white"/>
                </a:solidFill>
              </a:rPr>
              <a:t>Mobile (iOS)</a:t>
            </a:r>
          </a:p>
          <a:p>
            <a:pPr marL="285695" indent="-285695">
              <a:buFont typeface="Arial" panose="020B0604020202020204" pitchFamily="34" charset="0"/>
              <a:buChar char="•"/>
            </a:pPr>
            <a:r>
              <a:rPr lang="en-US" dirty="0">
                <a:solidFill>
                  <a:prstClr val="white"/>
                </a:solidFill>
              </a:rPr>
              <a:t>Flow</a:t>
            </a:r>
          </a:p>
        </p:txBody>
      </p:sp>
      <p:cxnSp>
        <p:nvCxnSpPr>
          <p:cNvPr id="54" name="Straight Arrow Connector 53"/>
          <p:cNvCxnSpPr>
            <a:stCxn id="53" idx="3"/>
          </p:cNvCxnSpPr>
          <p:nvPr/>
        </p:nvCxnSpPr>
        <p:spPr>
          <a:xfrm>
            <a:off x="2616730" y="3700390"/>
            <a:ext cx="1080973" cy="3495"/>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59" name="Rectangle 58"/>
          <p:cNvSpPr/>
          <p:nvPr/>
        </p:nvSpPr>
        <p:spPr>
          <a:xfrm>
            <a:off x="10428303" y="3723010"/>
            <a:ext cx="1023831" cy="91427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68" dirty="0">
                <a:solidFill>
                  <a:prstClr val="white"/>
                </a:solidFill>
              </a:rPr>
              <a:t>3</a:t>
            </a:r>
            <a:r>
              <a:rPr lang="en-US" sz="1568" baseline="30000" dirty="0">
                <a:solidFill>
                  <a:prstClr val="white"/>
                </a:solidFill>
              </a:rPr>
              <a:t>rd</a:t>
            </a:r>
            <a:r>
              <a:rPr lang="en-US" sz="1568" dirty="0">
                <a:solidFill>
                  <a:prstClr val="white"/>
                </a:solidFill>
              </a:rPr>
              <a:t> party SaaS</a:t>
            </a:r>
          </a:p>
        </p:txBody>
      </p:sp>
      <p:sp>
        <p:nvSpPr>
          <p:cNvPr id="140" name="Rectangle 139"/>
          <p:cNvSpPr/>
          <p:nvPr/>
        </p:nvSpPr>
        <p:spPr>
          <a:xfrm>
            <a:off x="4848387" y="2170726"/>
            <a:ext cx="2192700" cy="3192323"/>
          </a:xfrm>
          <a:prstGeom prst="rect">
            <a:avLst/>
          </a:prstGeom>
          <a:noFill/>
          <a:ln>
            <a:solidFill>
              <a:srgbClr val="FFC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dirty="0">
                <a:solidFill>
                  <a:prstClr val="white">
                    <a:lumMod val="50000"/>
                  </a:prstClr>
                </a:solidFill>
              </a:rPr>
              <a:t>API Apps from Gallery</a:t>
            </a:r>
          </a:p>
        </p:txBody>
      </p:sp>
      <p:grpSp>
        <p:nvGrpSpPr>
          <p:cNvPr id="141" name="Group 140"/>
          <p:cNvGrpSpPr/>
          <p:nvPr/>
        </p:nvGrpSpPr>
        <p:grpSpPr>
          <a:xfrm>
            <a:off x="5022377" y="2564720"/>
            <a:ext cx="1645687" cy="639989"/>
            <a:chOff x="6875316" y="3837770"/>
            <a:chExt cx="1859280" cy="944880"/>
          </a:xfrm>
        </p:grpSpPr>
        <p:sp>
          <p:nvSpPr>
            <p:cNvPr id="168" name="Rectangle 167"/>
            <p:cNvSpPr/>
            <p:nvPr/>
          </p:nvSpPr>
          <p:spPr>
            <a:xfrm>
              <a:off x="6875316" y="3837770"/>
              <a:ext cx="1554480" cy="640080"/>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prstClr val="white"/>
                </a:solidFill>
              </a:endParaRPr>
            </a:p>
          </p:txBody>
        </p:sp>
        <p:sp>
          <p:nvSpPr>
            <p:cNvPr id="169" name="Rectangle 168"/>
            <p:cNvSpPr/>
            <p:nvPr/>
          </p:nvSpPr>
          <p:spPr>
            <a:xfrm>
              <a:off x="7027716" y="3990170"/>
              <a:ext cx="1554480" cy="640080"/>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prstClr val="white"/>
                </a:solidFill>
              </a:endParaRPr>
            </a:p>
          </p:txBody>
        </p:sp>
        <p:sp>
          <p:nvSpPr>
            <p:cNvPr id="170" name="Rectangle 169"/>
            <p:cNvSpPr/>
            <p:nvPr/>
          </p:nvSpPr>
          <p:spPr>
            <a:xfrm>
              <a:off x="7180116" y="4142570"/>
              <a:ext cx="1554480" cy="640080"/>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prstClr val="white"/>
                  </a:solidFill>
                </a:rPr>
                <a:t>Salesforce Connector</a:t>
              </a:r>
            </a:p>
          </p:txBody>
        </p:sp>
      </p:grpSp>
      <p:grpSp>
        <p:nvGrpSpPr>
          <p:cNvPr id="142" name="Group 141"/>
          <p:cNvGrpSpPr/>
          <p:nvPr/>
        </p:nvGrpSpPr>
        <p:grpSpPr>
          <a:xfrm>
            <a:off x="5022377" y="3497436"/>
            <a:ext cx="1645687" cy="639989"/>
            <a:chOff x="6875316" y="3837770"/>
            <a:chExt cx="1859280" cy="944880"/>
          </a:xfrm>
        </p:grpSpPr>
        <p:sp>
          <p:nvSpPr>
            <p:cNvPr id="165" name="Rectangle 164"/>
            <p:cNvSpPr/>
            <p:nvPr/>
          </p:nvSpPr>
          <p:spPr>
            <a:xfrm>
              <a:off x="6875316" y="3837770"/>
              <a:ext cx="1554480" cy="640080"/>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prstClr val="white"/>
                </a:solidFill>
              </a:endParaRPr>
            </a:p>
          </p:txBody>
        </p:sp>
        <p:sp>
          <p:nvSpPr>
            <p:cNvPr id="166" name="Rectangle 165"/>
            <p:cNvSpPr/>
            <p:nvPr/>
          </p:nvSpPr>
          <p:spPr>
            <a:xfrm>
              <a:off x="7027716" y="3990170"/>
              <a:ext cx="1554480" cy="640080"/>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prstClr val="white"/>
                </a:solidFill>
              </a:endParaRPr>
            </a:p>
          </p:txBody>
        </p:sp>
        <p:sp>
          <p:nvSpPr>
            <p:cNvPr id="167" name="Rectangle 166"/>
            <p:cNvSpPr/>
            <p:nvPr/>
          </p:nvSpPr>
          <p:spPr>
            <a:xfrm>
              <a:off x="7180116" y="4142570"/>
              <a:ext cx="1554480" cy="640080"/>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prstClr val="white"/>
                  </a:solidFill>
                </a:rPr>
                <a:t>Office 365 Connector</a:t>
              </a:r>
            </a:p>
          </p:txBody>
        </p:sp>
      </p:grpSp>
      <p:sp>
        <p:nvSpPr>
          <p:cNvPr id="145" name="Rectangle 144"/>
          <p:cNvSpPr/>
          <p:nvPr/>
        </p:nvSpPr>
        <p:spPr>
          <a:xfrm>
            <a:off x="7226699" y="2170726"/>
            <a:ext cx="2014837" cy="1911703"/>
          </a:xfrm>
          <a:prstGeom prst="rect">
            <a:avLst/>
          </a:prstGeom>
          <a:noFill/>
          <a:ln>
            <a:solidFill>
              <a:srgbClr val="FFC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dirty="0">
                <a:solidFill>
                  <a:prstClr val="white">
                    <a:lumMod val="50000"/>
                  </a:prstClr>
                </a:solidFill>
              </a:rPr>
              <a:t>Custom Code</a:t>
            </a:r>
          </a:p>
        </p:txBody>
      </p:sp>
      <p:grpSp>
        <p:nvGrpSpPr>
          <p:cNvPr id="146" name="Group 145"/>
          <p:cNvGrpSpPr/>
          <p:nvPr/>
        </p:nvGrpSpPr>
        <p:grpSpPr>
          <a:xfrm>
            <a:off x="7404027" y="2564720"/>
            <a:ext cx="1645687" cy="1455991"/>
            <a:chOff x="3540142" y="800491"/>
            <a:chExt cx="1645920" cy="1456198"/>
          </a:xfrm>
        </p:grpSpPr>
        <p:grpSp>
          <p:nvGrpSpPr>
            <p:cNvPr id="152" name="Group 151"/>
            <p:cNvGrpSpPr/>
            <p:nvPr/>
          </p:nvGrpSpPr>
          <p:grpSpPr>
            <a:xfrm>
              <a:off x="3540142" y="800491"/>
              <a:ext cx="1645920" cy="640080"/>
              <a:chOff x="6875316" y="3837770"/>
              <a:chExt cx="1859280" cy="944880"/>
            </a:xfrm>
          </p:grpSpPr>
          <p:sp>
            <p:nvSpPr>
              <p:cNvPr id="157" name="Rectangle 156"/>
              <p:cNvSpPr/>
              <p:nvPr/>
            </p:nvSpPr>
            <p:spPr>
              <a:xfrm>
                <a:off x="6875316" y="3837770"/>
                <a:ext cx="1554480" cy="640080"/>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prstClr val="white"/>
                  </a:solidFill>
                </a:endParaRPr>
              </a:p>
            </p:txBody>
          </p:sp>
          <p:sp>
            <p:nvSpPr>
              <p:cNvPr id="158" name="Rectangle 157"/>
              <p:cNvSpPr/>
              <p:nvPr/>
            </p:nvSpPr>
            <p:spPr>
              <a:xfrm>
                <a:off x="7027716" y="3990170"/>
                <a:ext cx="1554480" cy="640080"/>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prstClr val="white"/>
                  </a:solidFill>
                </a:endParaRPr>
              </a:p>
            </p:txBody>
          </p:sp>
          <p:sp>
            <p:nvSpPr>
              <p:cNvPr id="159" name="Rectangle 158"/>
              <p:cNvSpPr/>
              <p:nvPr/>
            </p:nvSpPr>
            <p:spPr>
              <a:xfrm>
                <a:off x="7180116" y="4142570"/>
                <a:ext cx="1554480" cy="640080"/>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prstClr val="white"/>
                    </a:solidFill>
                  </a:rPr>
                  <a:t>Mobile App (Data Access)</a:t>
                </a:r>
              </a:p>
            </p:txBody>
          </p:sp>
        </p:grpSp>
        <p:grpSp>
          <p:nvGrpSpPr>
            <p:cNvPr id="153" name="Group 152"/>
            <p:cNvGrpSpPr/>
            <p:nvPr/>
          </p:nvGrpSpPr>
          <p:grpSpPr>
            <a:xfrm>
              <a:off x="3540142" y="1616609"/>
              <a:ext cx="1645920" cy="640080"/>
              <a:chOff x="6875316" y="3837770"/>
              <a:chExt cx="1859280" cy="944880"/>
            </a:xfrm>
          </p:grpSpPr>
          <p:sp>
            <p:nvSpPr>
              <p:cNvPr id="154" name="Rectangle 153"/>
              <p:cNvSpPr/>
              <p:nvPr/>
            </p:nvSpPr>
            <p:spPr>
              <a:xfrm>
                <a:off x="6875316" y="3837770"/>
                <a:ext cx="1554480" cy="640080"/>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prstClr val="white"/>
                  </a:solidFill>
                </a:endParaRPr>
              </a:p>
            </p:txBody>
          </p:sp>
          <p:sp>
            <p:nvSpPr>
              <p:cNvPr id="155" name="Rectangle 154"/>
              <p:cNvSpPr/>
              <p:nvPr/>
            </p:nvSpPr>
            <p:spPr>
              <a:xfrm>
                <a:off x="7027716" y="3990170"/>
                <a:ext cx="1554480" cy="640080"/>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prstClr val="white"/>
                  </a:solidFill>
                </a:endParaRPr>
              </a:p>
            </p:txBody>
          </p:sp>
          <p:sp>
            <p:nvSpPr>
              <p:cNvPr id="156" name="Rectangle 155"/>
              <p:cNvSpPr/>
              <p:nvPr/>
            </p:nvSpPr>
            <p:spPr>
              <a:xfrm>
                <a:off x="7180116" y="4142570"/>
                <a:ext cx="1554480" cy="640080"/>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prstClr val="white"/>
                    </a:solidFill>
                  </a:rPr>
                  <a:t>Direct deployed</a:t>
                </a:r>
              </a:p>
            </p:txBody>
          </p:sp>
        </p:grpSp>
      </p:grpSp>
      <p:sp>
        <p:nvSpPr>
          <p:cNvPr id="147" name="Rectangle 146"/>
          <p:cNvSpPr/>
          <p:nvPr/>
        </p:nvSpPr>
        <p:spPr>
          <a:xfrm>
            <a:off x="7213669" y="4196725"/>
            <a:ext cx="2027866" cy="1166326"/>
          </a:xfrm>
          <a:prstGeom prst="rect">
            <a:avLst/>
          </a:prstGeom>
          <a:noFill/>
          <a:ln>
            <a:solidFill>
              <a:srgbClr val="FFC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dirty="0">
                <a:solidFill>
                  <a:prstClr val="white">
                    <a:lumMod val="50000"/>
                  </a:prstClr>
                </a:solidFill>
              </a:rPr>
              <a:t>Logic Apps</a:t>
            </a:r>
          </a:p>
        </p:txBody>
      </p:sp>
      <p:cxnSp>
        <p:nvCxnSpPr>
          <p:cNvPr id="175" name="Straight Arrow Connector 174"/>
          <p:cNvCxnSpPr>
            <a:stCxn id="45" idx="3"/>
            <a:endCxn id="59" idx="1"/>
          </p:cNvCxnSpPr>
          <p:nvPr/>
        </p:nvCxnSpPr>
        <p:spPr>
          <a:xfrm flipV="1">
            <a:off x="9499080" y="4180145"/>
            <a:ext cx="929223" cy="1"/>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60" name="Rectangle 59"/>
          <p:cNvSpPr/>
          <p:nvPr/>
        </p:nvSpPr>
        <p:spPr>
          <a:xfrm>
            <a:off x="10416808" y="2271106"/>
            <a:ext cx="1023831" cy="91427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68" dirty="0">
                <a:solidFill>
                  <a:prstClr val="white"/>
                </a:solidFill>
              </a:rPr>
              <a:t>On-premises </a:t>
            </a:r>
          </a:p>
        </p:txBody>
      </p:sp>
      <p:cxnSp>
        <p:nvCxnSpPr>
          <p:cNvPr id="61" name="Straight Arrow Connector 60"/>
          <p:cNvCxnSpPr>
            <a:endCxn id="60" idx="1"/>
          </p:cNvCxnSpPr>
          <p:nvPr/>
        </p:nvCxnSpPr>
        <p:spPr>
          <a:xfrm flipV="1">
            <a:off x="9487586" y="2728241"/>
            <a:ext cx="929223" cy="1"/>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nvGrpSpPr>
          <p:cNvPr id="62" name="Group 61"/>
          <p:cNvGrpSpPr/>
          <p:nvPr/>
        </p:nvGrpSpPr>
        <p:grpSpPr>
          <a:xfrm>
            <a:off x="7404026" y="4519336"/>
            <a:ext cx="1645687" cy="639989"/>
            <a:chOff x="1060866" y="3292692"/>
            <a:chExt cx="1859280" cy="939812"/>
          </a:xfrm>
        </p:grpSpPr>
        <p:sp>
          <p:nvSpPr>
            <p:cNvPr id="63" name="Rectangle 62"/>
            <p:cNvSpPr/>
            <p:nvPr/>
          </p:nvSpPr>
          <p:spPr>
            <a:xfrm>
              <a:off x="1060866" y="3592424"/>
              <a:ext cx="1859280" cy="640080"/>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372" dirty="0">
                  <a:solidFill>
                    <a:prstClr val="white"/>
                  </a:solidFill>
                </a:rPr>
                <a:t>Logic App </a:t>
              </a:r>
              <a:r>
                <a:rPr lang="en-US" sz="588" dirty="0">
                  <a:solidFill>
                    <a:prstClr val="white"/>
                  </a:solidFill>
                </a:rPr>
                <a:t>(also from gallery)</a:t>
              </a:r>
              <a:endParaRPr lang="en-US" sz="1372" dirty="0">
                <a:solidFill>
                  <a:prstClr val="white"/>
                </a:solidFill>
              </a:endParaRPr>
            </a:p>
          </p:txBody>
        </p:sp>
        <p:grpSp>
          <p:nvGrpSpPr>
            <p:cNvPr id="64" name="Group 63"/>
            <p:cNvGrpSpPr/>
            <p:nvPr/>
          </p:nvGrpSpPr>
          <p:grpSpPr>
            <a:xfrm>
              <a:off x="1060866" y="3292692"/>
              <a:ext cx="1828800" cy="457200"/>
              <a:chOff x="1124987" y="4325450"/>
              <a:chExt cx="1859280" cy="944880"/>
            </a:xfrm>
            <a:solidFill>
              <a:srgbClr val="00B0F0"/>
            </a:solidFill>
          </p:grpSpPr>
          <p:sp>
            <p:nvSpPr>
              <p:cNvPr id="65" name="Rectangle 64"/>
              <p:cNvSpPr/>
              <p:nvPr/>
            </p:nvSpPr>
            <p:spPr>
              <a:xfrm>
                <a:off x="1124987" y="4325450"/>
                <a:ext cx="1554480" cy="640080"/>
              </a:xfrm>
              <a:prstGeom prst="rect">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00" dirty="0">
                  <a:solidFill>
                    <a:prstClr val="white"/>
                  </a:solidFill>
                </a:endParaRPr>
              </a:p>
            </p:txBody>
          </p:sp>
          <p:sp>
            <p:nvSpPr>
              <p:cNvPr id="66" name="Rectangle 65"/>
              <p:cNvSpPr/>
              <p:nvPr/>
            </p:nvSpPr>
            <p:spPr>
              <a:xfrm>
                <a:off x="1277387" y="4477850"/>
                <a:ext cx="1554480" cy="640080"/>
              </a:xfrm>
              <a:prstGeom prst="rect">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00" dirty="0">
                  <a:solidFill>
                    <a:prstClr val="white"/>
                  </a:solidFill>
                </a:endParaRPr>
              </a:p>
            </p:txBody>
          </p:sp>
          <p:sp>
            <p:nvSpPr>
              <p:cNvPr id="67" name="Rectangle 66"/>
              <p:cNvSpPr/>
              <p:nvPr/>
            </p:nvSpPr>
            <p:spPr>
              <a:xfrm>
                <a:off x="1429787" y="4630250"/>
                <a:ext cx="1554480" cy="640080"/>
              </a:xfrm>
              <a:prstGeom prst="rect">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882" dirty="0">
                    <a:solidFill>
                      <a:prstClr val="white"/>
                    </a:solidFill>
                  </a:rPr>
                  <a:t>Logic App Definitions</a:t>
                </a:r>
              </a:p>
            </p:txBody>
          </p:sp>
        </p:grpSp>
      </p:grpSp>
      <p:sp>
        <p:nvSpPr>
          <p:cNvPr id="7" name="Can 6"/>
          <p:cNvSpPr/>
          <p:nvPr/>
        </p:nvSpPr>
        <p:spPr>
          <a:xfrm>
            <a:off x="3321255" y="5480585"/>
            <a:ext cx="1388164" cy="986629"/>
          </a:xfrm>
          <a:prstGeom prst="can">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prstClr val="white"/>
                </a:solidFill>
              </a:rPr>
              <a:t>Token Store</a:t>
            </a:r>
          </a:p>
        </p:txBody>
      </p:sp>
      <p:sp>
        <p:nvSpPr>
          <p:cNvPr id="72" name="TextBox 71"/>
          <p:cNvSpPr txBox="1"/>
          <p:nvPr/>
        </p:nvSpPr>
        <p:spPr>
          <a:xfrm>
            <a:off x="2585003" y="3279596"/>
            <a:ext cx="1159256" cy="374793"/>
          </a:xfrm>
          <a:prstGeom prst="rect">
            <a:avLst/>
          </a:prstGeom>
          <a:noFill/>
        </p:spPr>
        <p:txBody>
          <a:bodyPr wrap="none" rtlCol="0">
            <a:spAutoFit/>
          </a:bodyPr>
          <a:lstStyle/>
          <a:p>
            <a:r>
              <a:rPr lang="en-US" dirty="0">
                <a:solidFill>
                  <a:prstClr val="black"/>
                </a:solidFill>
              </a:rPr>
              <a:t>Azure AD</a:t>
            </a:r>
          </a:p>
        </p:txBody>
      </p:sp>
      <p:grpSp>
        <p:nvGrpSpPr>
          <p:cNvPr id="73" name="Group 72"/>
          <p:cNvGrpSpPr/>
          <p:nvPr/>
        </p:nvGrpSpPr>
        <p:grpSpPr>
          <a:xfrm>
            <a:off x="5020207" y="4485862"/>
            <a:ext cx="1645687" cy="639989"/>
            <a:chOff x="6875316" y="3837770"/>
            <a:chExt cx="1859280" cy="944880"/>
          </a:xfrm>
        </p:grpSpPr>
        <p:sp>
          <p:nvSpPr>
            <p:cNvPr id="74" name="Rectangle 73"/>
            <p:cNvSpPr/>
            <p:nvPr/>
          </p:nvSpPr>
          <p:spPr>
            <a:xfrm>
              <a:off x="6875316" y="3837770"/>
              <a:ext cx="1554480" cy="640080"/>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prstClr val="white"/>
                </a:solidFill>
              </a:endParaRPr>
            </a:p>
          </p:txBody>
        </p:sp>
        <p:sp>
          <p:nvSpPr>
            <p:cNvPr id="75" name="Rectangle 74"/>
            <p:cNvSpPr/>
            <p:nvPr/>
          </p:nvSpPr>
          <p:spPr>
            <a:xfrm>
              <a:off x="7027716" y="3990170"/>
              <a:ext cx="1554480" cy="640080"/>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prstClr val="white"/>
                </a:solidFill>
              </a:endParaRPr>
            </a:p>
          </p:txBody>
        </p:sp>
        <p:sp>
          <p:nvSpPr>
            <p:cNvPr id="76" name="Rectangle 75"/>
            <p:cNvSpPr/>
            <p:nvPr/>
          </p:nvSpPr>
          <p:spPr>
            <a:xfrm>
              <a:off x="7180116" y="4142570"/>
              <a:ext cx="1554480" cy="640080"/>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prstClr val="white"/>
                  </a:solidFill>
                </a:rPr>
                <a:t>Twilio Connector</a:t>
              </a:r>
            </a:p>
          </p:txBody>
        </p:sp>
      </p:grpSp>
      <p:sp>
        <p:nvSpPr>
          <p:cNvPr id="78" name="Rectangle 77"/>
          <p:cNvSpPr/>
          <p:nvPr/>
        </p:nvSpPr>
        <p:spPr>
          <a:xfrm>
            <a:off x="737476" y="5579541"/>
            <a:ext cx="1832654" cy="7887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solidFill>
                  <a:prstClr val="white">
                    <a:lumMod val="50000"/>
                  </a:prstClr>
                </a:solidFill>
              </a:rPr>
              <a:t>Consent Server</a:t>
            </a:r>
          </a:p>
          <a:p>
            <a:pPr algn="ctr"/>
            <a:r>
              <a:rPr lang="en-US" sz="1100" dirty="0">
                <a:solidFill>
                  <a:prstClr val="white">
                    <a:lumMod val="50000"/>
                  </a:prstClr>
                </a:solidFill>
              </a:rPr>
              <a:t>Facilitates SaaS login and token refresh</a:t>
            </a:r>
            <a:endParaRPr lang="en-US" dirty="0">
              <a:solidFill>
                <a:prstClr val="white">
                  <a:lumMod val="50000"/>
                </a:prstClr>
              </a:solidFill>
            </a:endParaRPr>
          </a:p>
        </p:txBody>
      </p:sp>
      <p:cxnSp>
        <p:nvCxnSpPr>
          <p:cNvPr id="81" name="Straight Arrow Connector 80"/>
          <p:cNvCxnSpPr>
            <a:stCxn id="28" idx="2"/>
            <a:endCxn id="7" idx="0"/>
          </p:cNvCxnSpPr>
          <p:nvPr/>
        </p:nvCxnSpPr>
        <p:spPr>
          <a:xfrm>
            <a:off x="4015337" y="5296552"/>
            <a:ext cx="0" cy="43069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p:cNvCxnSpPr>
            <a:stCxn id="53" idx="2"/>
            <a:endCxn id="78" idx="0"/>
          </p:cNvCxnSpPr>
          <p:nvPr/>
        </p:nvCxnSpPr>
        <p:spPr>
          <a:xfrm>
            <a:off x="1653803" y="4480556"/>
            <a:ext cx="0" cy="1098985"/>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p:cNvCxnSpPr>
            <a:stCxn id="78" idx="3"/>
            <a:endCxn id="7" idx="2"/>
          </p:cNvCxnSpPr>
          <p:nvPr/>
        </p:nvCxnSpPr>
        <p:spPr>
          <a:xfrm>
            <a:off x="2570130" y="5973899"/>
            <a:ext cx="751124" cy="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88" name="TextBox 87"/>
          <p:cNvSpPr txBox="1"/>
          <p:nvPr/>
        </p:nvSpPr>
        <p:spPr>
          <a:xfrm rot="16200000">
            <a:off x="893649" y="4849196"/>
            <a:ext cx="1159256" cy="374793"/>
          </a:xfrm>
          <a:prstGeom prst="rect">
            <a:avLst/>
          </a:prstGeom>
          <a:noFill/>
        </p:spPr>
        <p:txBody>
          <a:bodyPr wrap="none" rtlCol="0">
            <a:spAutoFit/>
          </a:bodyPr>
          <a:lstStyle/>
          <a:p>
            <a:r>
              <a:rPr lang="en-US" dirty="0">
                <a:solidFill>
                  <a:prstClr val="black"/>
                </a:solidFill>
              </a:rPr>
              <a:t>Azure AD</a:t>
            </a:r>
          </a:p>
        </p:txBody>
      </p:sp>
      <p:sp>
        <p:nvSpPr>
          <p:cNvPr id="30" name="Title 29"/>
          <p:cNvSpPr>
            <a:spLocks noGrp="1"/>
          </p:cNvSpPr>
          <p:nvPr>
            <p:ph type="title" idx="4294967295"/>
          </p:nvPr>
        </p:nvSpPr>
        <p:spPr>
          <a:xfrm>
            <a:off x="379909" y="59701"/>
            <a:ext cx="11655425" cy="900113"/>
          </a:xfrm>
          <a:prstGeom prst="rect">
            <a:avLst/>
          </a:prstGeom>
        </p:spPr>
        <p:txBody>
          <a:bodyPr/>
          <a:lstStyle/>
          <a:p>
            <a:r>
              <a:rPr lang="en-US" dirty="0" smtClean="0">
                <a:solidFill>
                  <a:schemeClr val="tx2"/>
                </a:solidFill>
              </a:rPr>
              <a:t>API Apps Architecture Example</a:t>
            </a:r>
            <a:endParaRPr lang="en-US" dirty="0">
              <a:solidFill>
                <a:schemeClr val="tx2"/>
              </a:solidFill>
            </a:endParaRPr>
          </a:p>
        </p:txBody>
      </p:sp>
      <p:sp>
        <p:nvSpPr>
          <p:cNvPr id="33" name="TextBox 32"/>
          <p:cNvSpPr txBox="1"/>
          <p:nvPr/>
        </p:nvSpPr>
        <p:spPr>
          <a:xfrm>
            <a:off x="321333" y="951498"/>
            <a:ext cx="11603748" cy="644437"/>
          </a:xfrm>
          <a:prstGeom prst="rect">
            <a:avLst/>
          </a:prstGeom>
          <a:noFill/>
        </p:spPr>
        <p:txBody>
          <a:bodyPr wrap="square" rtlCol="0">
            <a:spAutoFit/>
          </a:bodyPr>
          <a:lstStyle/>
          <a:p>
            <a:r>
              <a:rPr lang="en-US" dirty="0">
                <a:solidFill>
                  <a:prstClr val="black"/>
                </a:solidFill>
              </a:rPr>
              <a:t>Backend is an API App with APIs from the gallery, as well as custom code.  It is registered with and protected by AAD. Logins to downstream SaaS are facilitated by a consent server and token store, using a server flow.</a:t>
            </a:r>
          </a:p>
        </p:txBody>
      </p:sp>
      <p:sp>
        <p:nvSpPr>
          <p:cNvPr id="2" name="Rectangle 1"/>
          <p:cNvSpPr/>
          <p:nvPr/>
        </p:nvSpPr>
        <p:spPr bwMode="auto">
          <a:xfrm>
            <a:off x="0" y="0"/>
            <a:ext cx="12192000" cy="6858000"/>
          </a:xfrm>
          <a:prstGeom prst="rect">
            <a:avLst/>
          </a:prstGeom>
          <a:solidFill>
            <a:srgbClr val="343434">
              <a:alpha val="85098"/>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nvGrpSpPr>
          <p:cNvPr id="3" name="Group 2"/>
          <p:cNvGrpSpPr/>
          <p:nvPr/>
        </p:nvGrpSpPr>
        <p:grpSpPr>
          <a:xfrm>
            <a:off x="3778802" y="1691638"/>
            <a:ext cx="6399107" cy="4679602"/>
            <a:chOff x="3778802" y="1691638"/>
            <a:chExt cx="6399107" cy="4679602"/>
          </a:xfrm>
        </p:grpSpPr>
        <p:sp>
          <p:nvSpPr>
            <p:cNvPr id="55" name="Rectangle 54"/>
            <p:cNvSpPr/>
            <p:nvPr/>
          </p:nvSpPr>
          <p:spPr>
            <a:xfrm>
              <a:off x="3778802" y="2145924"/>
              <a:ext cx="634100" cy="3256338"/>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en-US" sz="1836" b="1" dirty="0">
                  <a:solidFill>
                    <a:prstClr val="white"/>
                  </a:solidFill>
                </a:rPr>
                <a:t>API App Gateway</a:t>
              </a:r>
            </a:p>
          </p:txBody>
        </p:sp>
        <p:sp>
          <p:nvSpPr>
            <p:cNvPr id="56" name="Rectangle 55"/>
            <p:cNvSpPr/>
            <p:nvPr/>
          </p:nvSpPr>
          <p:spPr>
            <a:xfrm>
              <a:off x="8440549" y="5468270"/>
              <a:ext cx="1737360" cy="27432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prstClr val="white"/>
                  </a:solidFill>
                </a:rPr>
                <a:t>Isolated storage</a:t>
              </a:r>
              <a:endParaRPr lang="en-US" sz="1400" dirty="0">
                <a:solidFill>
                  <a:prstClr val="white"/>
                </a:solidFill>
              </a:endParaRPr>
            </a:p>
          </p:txBody>
        </p:sp>
        <p:sp>
          <p:nvSpPr>
            <p:cNvPr id="57" name="Rectangle 56"/>
            <p:cNvSpPr/>
            <p:nvPr/>
          </p:nvSpPr>
          <p:spPr>
            <a:xfrm>
              <a:off x="8440549" y="5771446"/>
              <a:ext cx="1737360" cy="27432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prstClr val="white"/>
                  </a:solidFill>
                </a:rPr>
                <a:t>Shared </a:t>
              </a:r>
              <a:r>
                <a:rPr lang="en-US" sz="1400" dirty="0" err="1" smtClean="0">
                  <a:solidFill>
                    <a:prstClr val="white"/>
                  </a:solidFill>
                </a:rPr>
                <a:t>config</a:t>
              </a:r>
              <a:endParaRPr lang="en-US" sz="1400" dirty="0">
                <a:solidFill>
                  <a:prstClr val="white"/>
                </a:solidFill>
              </a:endParaRPr>
            </a:p>
          </p:txBody>
        </p:sp>
        <p:sp>
          <p:nvSpPr>
            <p:cNvPr id="58" name="Rectangle 57"/>
            <p:cNvSpPr/>
            <p:nvPr/>
          </p:nvSpPr>
          <p:spPr>
            <a:xfrm>
              <a:off x="8440549" y="6074622"/>
              <a:ext cx="1737360" cy="27432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prstClr val="white"/>
                  </a:solidFill>
                </a:rPr>
                <a:t>Secure token store</a:t>
              </a:r>
              <a:endParaRPr lang="en-US" sz="1400" dirty="0">
                <a:solidFill>
                  <a:prstClr val="white"/>
                </a:solidFill>
              </a:endParaRPr>
            </a:p>
          </p:txBody>
        </p:sp>
        <p:sp>
          <p:nvSpPr>
            <p:cNvPr id="68" name="Rectangle 67"/>
            <p:cNvSpPr/>
            <p:nvPr/>
          </p:nvSpPr>
          <p:spPr>
            <a:xfrm>
              <a:off x="5222114" y="1691638"/>
              <a:ext cx="2743200" cy="4679602"/>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smtClean="0">
                  <a:solidFill>
                    <a:prstClr val="white"/>
                  </a:solidFill>
                </a:rPr>
                <a:t>API App Gateway</a:t>
              </a:r>
              <a:endParaRPr lang="en-US" b="1" dirty="0">
                <a:solidFill>
                  <a:prstClr val="white"/>
                </a:solidFill>
              </a:endParaRPr>
            </a:p>
          </p:txBody>
        </p:sp>
        <p:sp>
          <p:nvSpPr>
            <p:cNvPr id="69" name="Rectangle 68"/>
            <p:cNvSpPr/>
            <p:nvPr/>
          </p:nvSpPr>
          <p:spPr>
            <a:xfrm>
              <a:off x="5215528" y="2132995"/>
              <a:ext cx="2743200" cy="1097280"/>
            </a:xfrm>
            <a:prstGeom prst="rect">
              <a:avLst/>
            </a:prstGeom>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solidFill>
                    <a:prstClr val="white"/>
                  </a:solidFill>
                </a:rPr>
                <a:t>Runtime</a:t>
              </a:r>
            </a:p>
            <a:p>
              <a:pPr marL="285750" indent="-285750">
                <a:buFont typeface="Arial" panose="020B0604020202020204" pitchFamily="34" charset="0"/>
                <a:buChar char="•"/>
              </a:pPr>
              <a:r>
                <a:rPr lang="en-US" sz="1600" dirty="0" smtClean="0">
                  <a:solidFill>
                    <a:prstClr val="white"/>
                  </a:solidFill>
                </a:rPr>
                <a:t>Name resolution</a:t>
              </a:r>
            </a:p>
            <a:p>
              <a:pPr marL="285750" indent="-285750">
                <a:buFont typeface="Arial" panose="020B0604020202020204" pitchFamily="34" charset="0"/>
                <a:buChar char="•"/>
              </a:pPr>
              <a:r>
                <a:rPr lang="en-US" sz="1600" dirty="0" smtClean="0">
                  <a:solidFill>
                    <a:prstClr val="white"/>
                  </a:solidFill>
                </a:rPr>
                <a:t>Isolated storage</a:t>
              </a:r>
            </a:p>
            <a:p>
              <a:pPr marL="285750" indent="-285750">
                <a:buFont typeface="Arial" panose="020B0604020202020204" pitchFamily="34" charset="0"/>
                <a:buChar char="•"/>
              </a:pPr>
              <a:r>
                <a:rPr lang="en-US" sz="1600" dirty="0" smtClean="0">
                  <a:solidFill>
                    <a:prstClr val="white"/>
                  </a:solidFill>
                </a:rPr>
                <a:t>Shared </a:t>
              </a:r>
              <a:r>
                <a:rPr lang="en-US" sz="1600" dirty="0" err="1" smtClean="0">
                  <a:solidFill>
                    <a:prstClr val="white"/>
                  </a:solidFill>
                </a:rPr>
                <a:t>config</a:t>
              </a:r>
              <a:endParaRPr lang="en-US" sz="1600" dirty="0">
                <a:solidFill>
                  <a:prstClr val="white"/>
                </a:solidFill>
              </a:endParaRPr>
            </a:p>
          </p:txBody>
        </p:sp>
        <p:sp>
          <p:nvSpPr>
            <p:cNvPr id="70" name="Rectangle 69"/>
            <p:cNvSpPr/>
            <p:nvPr/>
          </p:nvSpPr>
          <p:spPr>
            <a:xfrm>
              <a:off x="5215528" y="3230275"/>
              <a:ext cx="2743200" cy="1097280"/>
            </a:xfrm>
            <a:prstGeom prst="rect">
              <a:avLst/>
            </a:prstGeom>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smtClean="0">
                  <a:solidFill>
                    <a:prstClr val="white"/>
                  </a:solidFill>
                </a:rPr>
                <a:t>Proxy</a:t>
              </a:r>
            </a:p>
            <a:p>
              <a:pPr marL="285750" indent="-285750">
                <a:buFont typeface="Arial" panose="020B0604020202020204" pitchFamily="34" charset="0"/>
                <a:buChar char="•"/>
              </a:pPr>
              <a:r>
                <a:rPr lang="en-US" sz="1600" dirty="0" smtClean="0">
                  <a:solidFill>
                    <a:prstClr val="white"/>
                  </a:solidFill>
                </a:rPr>
                <a:t>API logging</a:t>
              </a:r>
              <a:endParaRPr lang="en-US" sz="1600" dirty="0" smtClean="0">
                <a:solidFill>
                  <a:srgbClr val="FF0000"/>
                </a:solidFill>
              </a:endParaRPr>
            </a:p>
            <a:p>
              <a:pPr marL="285750" indent="-285750">
                <a:buFont typeface="Arial" panose="020B0604020202020204" pitchFamily="34" charset="0"/>
                <a:buChar char="•"/>
              </a:pPr>
              <a:r>
                <a:rPr lang="en-US" sz="1600" dirty="0" smtClean="0">
                  <a:solidFill>
                    <a:prstClr val="white"/>
                  </a:solidFill>
                </a:rPr>
                <a:t>API access level</a:t>
              </a:r>
            </a:p>
            <a:p>
              <a:pPr marL="285750" indent="-285750">
                <a:buFont typeface="Arial" panose="020B0604020202020204" pitchFamily="34" charset="0"/>
                <a:buChar char="•"/>
              </a:pPr>
              <a:r>
                <a:rPr lang="en-US" sz="1600" dirty="0" smtClean="0">
                  <a:solidFill>
                    <a:prstClr val="white"/>
                  </a:solidFill>
                </a:rPr>
                <a:t>Transforming API definition</a:t>
              </a:r>
              <a:endParaRPr lang="en-US" sz="1600" dirty="0">
                <a:solidFill>
                  <a:prstClr val="white"/>
                </a:solidFill>
              </a:endParaRPr>
            </a:p>
          </p:txBody>
        </p:sp>
        <p:sp>
          <p:nvSpPr>
            <p:cNvPr id="71" name="Rectangle 70"/>
            <p:cNvSpPr/>
            <p:nvPr/>
          </p:nvSpPr>
          <p:spPr>
            <a:xfrm>
              <a:off x="5222114" y="4327555"/>
              <a:ext cx="2743200" cy="1097280"/>
            </a:xfrm>
            <a:prstGeom prst="rect">
              <a:avLst/>
            </a:prstGeom>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smtClean="0">
                  <a:solidFill>
                    <a:prstClr val="white"/>
                  </a:solidFill>
                </a:rPr>
                <a:t>Identity Broker</a:t>
              </a:r>
            </a:p>
            <a:p>
              <a:pPr marL="285750" indent="-285750">
                <a:buFont typeface="Arial" panose="020B0604020202020204" pitchFamily="34" charset="0"/>
                <a:buChar char="•"/>
              </a:pPr>
              <a:r>
                <a:rPr lang="en-US" sz="1600" dirty="0" smtClean="0">
                  <a:solidFill>
                    <a:prstClr val="white"/>
                  </a:solidFill>
                </a:rPr>
                <a:t>AAD &amp; social login</a:t>
              </a:r>
            </a:p>
            <a:p>
              <a:pPr marL="285750" indent="-285750">
                <a:buFont typeface="Arial" panose="020B0604020202020204" pitchFamily="34" charset="0"/>
                <a:buChar char="•"/>
              </a:pPr>
              <a:r>
                <a:rPr lang="en-US" sz="1600" dirty="0" smtClean="0">
                  <a:solidFill>
                    <a:prstClr val="white"/>
                  </a:solidFill>
                </a:rPr>
                <a:t>Secure token store</a:t>
              </a:r>
            </a:p>
            <a:p>
              <a:pPr marL="285750" indent="-285750">
                <a:buFont typeface="Arial" panose="020B0604020202020204" pitchFamily="34" charset="0"/>
                <a:buChar char="•"/>
              </a:pPr>
              <a:r>
                <a:rPr lang="en-US" sz="1600" dirty="0" smtClean="0">
                  <a:solidFill>
                    <a:prstClr val="white"/>
                  </a:solidFill>
                </a:rPr>
                <a:t>Consent server for SSO</a:t>
              </a:r>
              <a:endParaRPr lang="en-US" sz="1600" dirty="0">
                <a:solidFill>
                  <a:prstClr val="white"/>
                </a:solidFill>
              </a:endParaRPr>
            </a:p>
          </p:txBody>
        </p:sp>
        <p:cxnSp>
          <p:nvCxnSpPr>
            <p:cNvPr id="77" name="Straight Arrow Connector 80"/>
            <p:cNvCxnSpPr>
              <a:endCxn id="56" idx="1"/>
            </p:cNvCxnSpPr>
            <p:nvPr/>
          </p:nvCxnSpPr>
          <p:spPr>
            <a:xfrm rot="16200000" flipH="1">
              <a:off x="6812229" y="3977109"/>
              <a:ext cx="2756347" cy="500293"/>
            </a:xfrm>
            <a:prstGeom prst="curvedConnector2">
              <a:avLst/>
            </a:prstGeom>
            <a:ln w="38100">
              <a:solidFill>
                <a:srgbClr val="00B0F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80"/>
            <p:cNvCxnSpPr>
              <a:endCxn id="57" idx="1"/>
            </p:cNvCxnSpPr>
            <p:nvPr/>
          </p:nvCxnSpPr>
          <p:spPr>
            <a:xfrm rot="16200000" flipH="1">
              <a:off x="6660641" y="4128697"/>
              <a:ext cx="3059523" cy="500293"/>
            </a:xfrm>
            <a:prstGeom prst="curvedConnector2">
              <a:avLst/>
            </a:prstGeom>
            <a:ln w="38100">
              <a:solidFill>
                <a:srgbClr val="00B0F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80"/>
            <p:cNvCxnSpPr>
              <a:stCxn id="71" idx="3"/>
              <a:endCxn id="58" idx="1"/>
            </p:cNvCxnSpPr>
            <p:nvPr/>
          </p:nvCxnSpPr>
          <p:spPr>
            <a:xfrm>
              <a:off x="7965314" y="4876195"/>
              <a:ext cx="475235" cy="1335587"/>
            </a:xfrm>
            <a:prstGeom prst="curvedConnector3">
              <a:avLst>
                <a:gd name="adj1" fmla="val 50000"/>
              </a:avLst>
            </a:prstGeom>
            <a:ln w="38100">
              <a:solidFill>
                <a:srgbClr val="00B0F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83" name="Left Brace 82"/>
            <p:cNvSpPr/>
            <p:nvPr/>
          </p:nvSpPr>
          <p:spPr>
            <a:xfrm>
              <a:off x="4708646" y="1691638"/>
              <a:ext cx="628174" cy="4670976"/>
            </a:xfrm>
            <a:prstGeom prst="leftBrace">
              <a:avLst/>
            </a:prstGeom>
            <a:ln w="28575"/>
          </p:spPr>
          <p:style>
            <a:lnRef idx="1">
              <a:schemeClr val="accent3"/>
            </a:lnRef>
            <a:fillRef idx="0">
              <a:schemeClr val="accent3"/>
            </a:fillRef>
            <a:effectRef idx="0">
              <a:schemeClr val="accent3"/>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325390160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50"/>
                                        <p:tgtEl>
                                          <p:spTgt spid="2"/>
                                        </p:tgtEl>
                                      </p:cBhvr>
                                    </p:animEffect>
                                  </p:childTnLst>
                                </p:cTn>
                              </p:par>
                              <p:par>
                                <p:cTn id="8" presetID="10" presetClass="entr" presetSubtype="0" fill="hold" nodeType="withEffect">
                                  <p:stCondLst>
                                    <p:cond delay="25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p:txBody>
          <a:bodyPr/>
          <a:lstStyle/>
          <a:p>
            <a:r>
              <a:rPr lang="en-US" dirty="0" smtClean="0"/>
              <a:t>App Templates are available today to connect to your favorite SaaS services</a:t>
            </a:r>
            <a:endParaRPr lang="en-US" dirty="0"/>
          </a:p>
        </p:txBody>
      </p:sp>
      <p:sp>
        <p:nvSpPr>
          <p:cNvPr id="4" name="Title 3"/>
          <p:cNvSpPr>
            <a:spLocks noGrp="1"/>
          </p:cNvSpPr>
          <p:nvPr>
            <p:ph type="title"/>
          </p:nvPr>
        </p:nvSpPr>
        <p:spPr/>
        <p:txBody>
          <a:bodyPr/>
          <a:lstStyle/>
          <a:p>
            <a:r>
              <a:rPr lang="en-US" dirty="0" smtClean="0"/>
              <a:t>API App Templates</a:t>
            </a:r>
            <a:endParaRPr lang="en-US" dirty="0"/>
          </a:p>
        </p:txBody>
      </p:sp>
    </p:spTree>
    <p:extLst>
      <p:ext uri="{BB962C8B-B14F-4D97-AF65-F5344CB8AC3E}">
        <p14:creationId xmlns:p14="http://schemas.microsoft.com/office/powerpoint/2010/main" val="1640484425"/>
      </p:ext>
    </p:extLst>
  </p:cSld>
  <p:clrMapOvr>
    <a:masterClrMapping/>
  </p:clrMapOvr>
  <p:transition>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8" name="Straight Connector 27"/>
          <p:cNvCxnSpPr/>
          <p:nvPr/>
        </p:nvCxnSpPr>
        <p:spPr>
          <a:xfrm>
            <a:off x="-64109" y="1156347"/>
            <a:ext cx="8942613" cy="5789484"/>
          </a:xfrm>
          <a:prstGeom prst="line">
            <a:avLst/>
          </a:prstGeom>
          <a:ln w="19050">
            <a:solidFill>
              <a:srgbClr val="87878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3342306" y="-223368"/>
            <a:ext cx="8942613" cy="5789484"/>
          </a:xfrm>
          <a:prstGeom prst="line">
            <a:avLst/>
          </a:prstGeom>
          <a:ln w="19050">
            <a:solidFill>
              <a:srgbClr val="87878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8" name="Rectangle 37"/>
          <p:cNvSpPr/>
          <p:nvPr/>
        </p:nvSpPr>
        <p:spPr bwMode="auto">
          <a:xfrm>
            <a:off x="1" y="487"/>
            <a:ext cx="6374576" cy="20314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58" name="Picture 57"/>
          <p:cNvPicPr>
            <a:picLocks noChangeAspect="1"/>
          </p:cNvPicPr>
          <p:nvPr/>
        </p:nvPicPr>
        <p:blipFill>
          <a:blip r:embed="rId2"/>
          <a:stretch>
            <a:fillRect/>
          </a:stretch>
        </p:blipFill>
        <p:spPr>
          <a:xfrm>
            <a:off x="5161585" y="2009997"/>
            <a:ext cx="3561040" cy="2295459"/>
          </a:xfrm>
          <a:prstGeom prst="rect">
            <a:avLst/>
          </a:prstGeom>
        </p:spPr>
      </p:pic>
      <p:grpSp>
        <p:nvGrpSpPr>
          <p:cNvPr id="15" name="Group 14"/>
          <p:cNvGrpSpPr/>
          <p:nvPr/>
        </p:nvGrpSpPr>
        <p:grpSpPr>
          <a:xfrm>
            <a:off x="6754809" y="1402329"/>
            <a:ext cx="2899766" cy="1860705"/>
            <a:chOff x="6890257" y="1429952"/>
            <a:chExt cx="2957912" cy="1898016"/>
          </a:xfrm>
        </p:grpSpPr>
        <p:pic>
          <p:nvPicPr>
            <p:cNvPr id="10" name="Picture 9"/>
            <p:cNvPicPr>
              <a:picLocks noChangeAspect="1"/>
            </p:cNvPicPr>
            <p:nvPr/>
          </p:nvPicPr>
          <p:blipFill>
            <a:blip r:embed="rId3"/>
            <a:stretch>
              <a:fillRect/>
            </a:stretch>
          </p:blipFill>
          <p:spPr>
            <a:xfrm>
              <a:off x="6890257" y="1429952"/>
              <a:ext cx="1442041" cy="928181"/>
            </a:xfrm>
            <a:prstGeom prst="rect">
              <a:avLst/>
            </a:prstGeom>
          </p:spPr>
        </p:pic>
        <p:pic>
          <p:nvPicPr>
            <p:cNvPr id="59" name="Picture 58"/>
            <p:cNvPicPr>
              <a:picLocks noChangeAspect="1"/>
            </p:cNvPicPr>
            <p:nvPr/>
          </p:nvPicPr>
          <p:blipFill>
            <a:blip r:embed="rId3"/>
            <a:stretch>
              <a:fillRect/>
            </a:stretch>
          </p:blipFill>
          <p:spPr>
            <a:xfrm>
              <a:off x="7106810" y="1568500"/>
              <a:ext cx="1442041" cy="928181"/>
            </a:xfrm>
            <a:prstGeom prst="rect">
              <a:avLst/>
            </a:prstGeom>
          </p:spPr>
        </p:pic>
        <p:pic>
          <p:nvPicPr>
            <p:cNvPr id="60" name="Picture 59"/>
            <p:cNvPicPr>
              <a:picLocks noChangeAspect="1"/>
            </p:cNvPicPr>
            <p:nvPr/>
          </p:nvPicPr>
          <p:blipFill>
            <a:blip r:embed="rId3"/>
            <a:stretch>
              <a:fillRect/>
            </a:stretch>
          </p:blipFill>
          <p:spPr>
            <a:xfrm>
              <a:off x="7323363" y="1707048"/>
              <a:ext cx="1442041" cy="928181"/>
            </a:xfrm>
            <a:prstGeom prst="rect">
              <a:avLst/>
            </a:prstGeom>
          </p:spPr>
        </p:pic>
        <p:pic>
          <p:nvPicPr>
            <p:cNvPr id="61" name="Picture 60"/>
            <p:cNvPicPr>
              <a:picLocks noChangeAspect="1"/>
            </p:cNvPicPr>
            <p:nvPr/>
          </p:nvPicPr>
          <p:blipFill>
            <a:blip r:embed="rId3"/>
            <a:stretch>
              <a:fillRect/>
            </a:stretch>
          </p:blipFill>
          <p:spPr>
            <a:xfrm>
              <a:off x="7539916" y="1845596"/>
              <a:ext cx="1442041" cy="928181"/>
            </a:xfrm>
            <a:prstGeom prst="rect">
              <a:avLst/>
            </a:prstGeom>
          </p:spPr>
        </p:pic>
        <p:pic>
          <p:nvPicPr>
            <p:cNvPr id="62" name="Picture 61"/>
            <p:cNvPicPr>
              <a:picLocks noChangeAspect="1"/>
            </p:cNvPicPr>
            <p:nvPr/>
          </p:nvPicPr>
          <p:blipFill>
            <a:blip r:embed="rId3"/>
            <a:stretch>
              <a:fillRect/>
            </a:stretch>
          </p:blipFill>
          <p:spPr>
            <a:xfrm>
              <a:off x="7756469" y="1984144"/>
              <a:ext cx="1442041" cy="928181"/>
            </a:xfrm>
            <a:prstGeom prst="rect">
              <a:avLst/>
            </a:prstGeom>
          </p:spPr>
        </p:pic>
        <p:pic>
          <p:nvPicPr>
            <p:cNvPr id="63" name="Picture 62"/>
            <p:cNvPicPr>
              <a:picLocks noChangeAspect="1"/>
            </p:cNvPicPr>
            <p:nvPr/>
          </p:nvPicPr>
          <p:blipFill>
            <a:blip r:embed="rId3"/>
            <a:stretch>
              <a:fillRect/>
            </a:stretch>
          </p:blipFill>
          <p:spPr>
            <a:xfrm>
              <a:off x="7973022" y="2122692"/>
              <a:ext cx="1442041" cy="928181"/>
            </a:xfrm>
            <a:prstGeom prst="rect">
              <a:avLst/>
            </a:prstGeom>
          </p:spPr>
        </p:pic>
        <p:pic>
          <p:nvPicPr>
            <p:cNvPr id="64" name="Picture 63"/>
            <p:cNvPicPr>
              <a:picLocks noChangeAspect="1"/>
            </p:cNvPicPr>
            <p:nvPr/>
          </p:nvPicPr>
          <p:blipFill>
            <a:blip r:embed="rId3"/>
            <a:stretch>
              <a:fillRect/>
            </a:stretch>
          </p:blipFill>
          <p:spPr>
            <a:xfrm>
              <a:off x="8189575" y="2261240"/>
              <a:ext cx="1442041" cy="928181"/>
            </a:xfrm>
            <a:prstGeom prst="rect">
              <a:avLst/>
            </a:prstGeom>
          </p:spPr>
        </p:pic>
        <p:pic>
          <p:nvPicPr>
            <p:cNvPr id="65" name="Picture 64"/>
            <p:cNvPicPr>
              <a:picLocks noChangeAspect="1"/>
            </p:cNvPicPr>
            <p:nvPr/>
          </p:nvPicPr>
          <p:blipFill>
            <a:blip r:embed="rId3"/>
            <a:stretch>
              <a:fillRect/>
            </a:stretch>
          </p:blipFill>
          <p:spPr>
            <a:xfrm>
              <a:off x="8406128" y="2399787"/>
              <a:ext cx="1442041" cy="928181"/>
            </a:xfrm>
            <a:prstGeom prst="rect">
              <a:avLst/>
            </a:prstGeom>
          </p:spPr>
        </p:pic>
      </p:grpSp>
      <p:pic>
        <p:nvPicPr>
          <p:cNvPr id="12" name="Picture 11"/>
          <p:cNvPicPr>
            <a:picLocks noChangeAspect="1"/>
          </p:cNvPicPr>
          <p:nvPr/>
        </p:nvPicPr>
        <p:blipFill>
          <a:blip r:embed="rId2"/>
          <a:stretch>
            <a:fillRect/>
          </a:stretch>
        </p:blipFill>
        <p:spPr>
          <a:xfrm>
            <a:off x="4270015" y="2574848"/>
            <a:ext cx="3561040" cy="2295459"/>
          </a:xfrm>
          <a:prstGeom prst="rect">
            <a:avLst/>
          </a:prstGeom>
        </p:spPr>
      </p:pic>
      <p:pic>
        <p:nvPicPr>
          <p:cNvPr id="7" name="Picture 6"/>
          <p:cNvPicPr>
            <a:picLocks noChangeAspect="1"/>
          </p:cNvPicPr>
          <p:nvPr/>
        </p:nvPicPr>
        <p:blipFill>
          <a:blip r:embed="rId4"/>
          <a:stretch>
            <a:fillRect/>
          </a:stretch>
        </p:blipFill>
        <p:spPr>
          <a:xfrm>
            <a:off x="5184391" y="2219040"/>
            <a:ext cx="1526112" cy="2144927"/>
          </a:xfrm>
          <a:prstGeom prst="rect">
            <a:avLst/>
          </a:prstGeom>
        </p:spPr>
      </p:pic>
      <p:pic>
        <p:nvPicPr>
          <p:cNvPr id="13" name="Picture 12"/>
          <p:cNvPicPr>
            <a:picLocks noChangeAspect="1"/>
          </p:cNvPicPr>
          <p:nvPr/>
        </p:nvPicPr>
        <p:blipFill>
          <a:blip r:embed="rId5"/>
          <a:stretch>
            <a:fillRect/>
          </a:stretch>
        </p:blipFill>
        <p:spPr>
          <a:xfrm>
            <a:off x="2199988" y="2076108"/>
            <a:ext cx="1843189" cy="1221641"/>
          </a:xfrm>
          <a:prstGeom prst="rect">
            <a:avLst/>
          </a:prstGeom>
        </p:spPr>
      </p:pic>
      <p:pic>
        <p:nvPicPr>
          <p:cNvPr id="14" name="Picture 13"/>
          <p:cNvPicPr>
            <a:picLocks noChangeAspect="1"/>
          </p:cNvPicPr>
          <p:nvPr/>
        </p:nvPicPr>
        <p:blipFill>
          <a:blip r:embed="rId6"/>
          <a:stretch>
            <a:fillRect/>
          </a:stretch>
        </p:blipFill>
        <p:spPr>
          <a:xfrm>
            <a:off x="2757974" y="3404765"/>
            <a:ext cx="498159" cy="355128"/>
          </a:xfrm>
          <a:prstGeom prst="rect">
            <a:avLst/>
          </a:prstGeom>
        </p:spPr>
      </p:pic>
      <p:pic>
        <p:nvPicPr>
          <p:cNvPr id="16" name="Picture 15"/>
          <p:cNvPicPr>
            <a:picLocks noChangeAspect="1"/>
          </p:cNvPicPr>
          <p:nvPr/>
        </p:nvPicPr>
        <p:blipFill>
          <a:blip r:embed="rId7"/>
          <a:stretch>
            <a:fillRect/>
          </a:stretch>
        </p:blipFill>
        <p:spPr>
          <a:xfrm>
            <a:off x="6060172" y="2198796"/>
            <a:ext cx="2342976" cy="1523156"/>
          </a:xfrm>
          <a:prstGeom prst="rect">
            <a:avLst/>
          </a:prstGeom>
        </p:spPr>
      </p:pic>
      <p:pic>
        <p:nvPicPr>
          <p:cNvPr id="17" name="Picture 16"/>
          <p:cNvPicPr>
            <a:picLocks noChangeAspect="1"/>
          </p:cNvPicPr>
          <p:nvPr/>
        </p:nvPicPr>
        <p:blipFill>
          <a:blip r:embed="rId8"/>
          <a:stretch>
            <a:fillRect/>
          </a:stretch>
        </p:blipFill>
        <p:spPr>
          <a:xfrm>
            <a:off x="6852219" y="2659050"/>
            <a:ext cx="633848" cy="431003"/>
          </a:xfrm>
          <a:prstGeom prst="rect">
            <a:avLst/>
          </a:prstGeom>
        </p:spPr>
      </p:pic>
      <p:pic>
        <p:nvPicPr>
          <p:cNvPr id="18" name="Picture 17"/>
          <p:cNvPicPr>
            <a:picLocks noChangeAspect="1"/>
          </p:cNvPicPr>
          <p:nvPr/>
        </p:nvPicPr>
        <p:blipFill>
          <a:blip r:embed="rId9"/>
          <a:stretch>
            <a:fillRect/>
          </a:stretch>
        </p:blipFill>
        <p:spPr>
          <a:xfrm>
            <a:off x="7046641" y="3420413"/>
            <a:ext cx="870586" cy="572352"/>
          </a:xfrm>
          <a:prstGeom prst="rect">
            <a:avLst/>
          </a:prstGeom>
        </p:spPr>
      </p:pic>
      <p:pic>
        <p:nvPicPr>
          <p:cNvPr id="26" name="Picture 25"/>
          <p:cNvPicPr>
            <a:picLocks noChangeAspect="1"/>
          </p:cNvPicPr>
          <p:nvPr/>
        </p:nvPicPr>
        <p:blipFill>
          <a:blip r:embed="rId10"/>
          <a:stretch>
            <a:fillRect/>
          </a:stretch>
        </p:blipFill>
        <p:spPr>
          <a:xfrm>
            <a:off x="4923341" y="3671842"/>
            <a:ext cx="1166102" cy="749692"/>
          </a:xfrm>
          <a:prstGeom prst="rect">
            <a:avLst/>
          </a:prstGeom>
        </p:spPr>
      </p:pic>
      <p:pic>
        <p:nvPicPr>
          <p:cNvPr id="30" name="Picture 29"/>
          <p:cNvPicPr>
            <a:picLocks noChangeAspect="1"/>
          </p:cNvPicPr>
          <p:nvPr/>
        </p:nvPicPr>
        <p:blipFill>
          <a:blip r:embed="rId11"/>
          <a:stretch>
            <a:fillRect/>
          </a:stretch>
        </p:blipFill>
        <p:spPr>
          <a:xfrm>
            <a:off x="-842781" y="2397342"/>
            <a:ext cx="705559" cy="455639"/>
          </a:xfrm>
          <a:prstGeom prst="rect">
            <a:avLst/>
          </a:prstGeom>
        </p:spPr>
      </p:pic>
      <p:sp>
        <p:nvSpPr>
          <p:cNvPr id="37" name="Title 1"/>
          <p:cNvSpPr txBox="1">
            <a:spLocks/>
          </p:cNvSpPr>
          <p:nvPr/>
        </p:nvSpPr>
        <p:spPr>
          <a:xfrm>
            <a:off x="269241" y="289957"/>
            <a:ext cx="11655840" cy="899537"/>
          </a:xfrm>
          <a:prstGeom prst="rect">
            <a:avLst/>
          </a:prstGeom>
          <a:effectLst>
            <a:outerShdw blurRad="520700" sx="102000" sy="102000" algn="ctr" rotWithShape="0">
              <a:prstClr val="black">
                <a:alpha val="40000"/>
              </a:prstClr>
            </a:outerShdw>
          </a:effectLst>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705" dirty="0">
                <a:solidFill>
                  <a:schemeClr val="bg1"/>
                </a:solidFill>
              </a:rPr>
              <a:t>SaaS integration</a:t>
            </a:r>
          </a:p>
        </p:txBody>
      </p:sp>
      <p:pic>
        <p:nvPicPr>
          <p:cNvPr id="43" name="Picture 42"/>
          <p:cNvPicPr>
            <a:picLocks noChangeAspect="1"/>
          </p:cNvPicPr>
          <p:nvPr/>
        </p:nvPicPr>
        <p:blipFill>
          <a:blip r:embed="rId12"/>
          <a:stretch>
            <a:fillRect/>
          </a:stretch>
        </p:blipFill>
        <p:spPr>
          <a:xfrm>
            <a:off x="1730593" y="3699512"/>
            <a:ext cx="1211321" cy="1759754"/>
          </a:xfrm>
          <a:prstGeom prst="rect">
            <a:avLst/>
          </a:prstGeom>
        </p:spPr>
      </p:pic>
      <p:pic>
        <p:nvPicPr>
          <p:cNvPr id="44" name="Picture 43"/>
          <p:cNvPicPr>
            <a:picLocks noChangeAspect="1"/>
          </p:cNvPicPr>
          <p:nvPr/>
        </p:nvPicPr>
        <p:blipFill>
          <a:blip r:embed="rId13"/>
          <a:stretch>
            <a:fillRect/>
          </a:stretch>
        </p:blipFill>
        <p:spPr>
          <a:xfrm>
            <a:off x="2078690" y="4985953"/>
            <a:ext cx="1297825" cy="1558481"/>
          </a:xfrm>
          <a:prstGeom prst="rect">
            <a:avLst/>
          </a:prstGeom>
        </p:spPr>
      </p:pic>
      <p:sp>
        <p:nvSpPr>
          <p:cNvPr id="25" name="AutoShape 3"/>
          <p:cNvSpPr>
            <a:spLocks noChangeAspect="1" noChangeArrowheads="1" noTextEdit="1"/>
          </p:cNvSpPr>
          <p:nvPr/>
        </p:nvSpPr>
        <p:spPr bwMode="auto">
          <a:xfrm>
            <a:off x="6245404" y="918615"/>
            <a:ext cx="515133" cy="378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pic>
        <p:nvPicPr>
          <p:cNvPr id="52" name="Picture 51"/>
          <p:cNvPicPr>
            <a:picLocks noChangeAspect="1"/>
          </p:cNvPicPr>
          <p:nvPr/>
        </p:nvPicPr>
        <p:blipFill>
          <a:blip r:embed="rId14"/>
          <a:stretch>
            <a:fillRect/>
          </a:stretch>
        </p:blipFill>
        <p:spPr>
          <a:xfrm>
            <a:off x="3622393" y="5034413"/>
            <a:ext cx="422095" cy="1123371"/>
          </a:xfrm>
          <a:prstGeom prst="rect">
            <a:avLst/>
          </a:prstGeom>
        </p:spPr>
      </p:pic>
      <p:pic>
        <p:nvPicPr>
          <p:cNvPr id="53" name="Picture 52"/>
          <p:cNvPicPr>
            <a:picLocks noChangeAspect="1"/>
          </p:cNvPicPr>
          <p:nvPr/>
        </p:nvPicPr>
        <p:blipFill>
          <a:blip r:embed="rId15"/>
          <a:stretch>
            <a:fillRect/>
          </a:stretch>
        </p:blipFill>
        <p:spPr>
          <a:xfrm>
            <a:off x="3802123" y="4207483"/>
            <a:ext cx="1285151" cy="841289"/>
          </a:xfrm>
          <a:prstGeom prst="rect">
            <a:avLst/>
          </a:prstGeom>
        </p:spPr>
      </p:pic>
      <p:pic>
        <p:nvPicPr>
          <p:cNvPr id="55" name="Picture 54"/>
          <p:cNvPicPr>
            <a:picLocks noChangeAspect="1"/>
          </p:cNvPicPr>
          <p:nvPr/>
        </p:nvPicPr>
        <p:blipFill>
          <a:blip r:embed="rId16"/>
          <a:stretch>
            <a:fillRect/>
          </a:stretch>
        </p:blipFill>
        <p:spPr>
          <a:xfrm>
            <a:off x="9646978" y="3359692"/>
            <a:ext cx="1622315" cy="1061842"/>
          </a:xfrm>
          <a:prstGeom prst="rect">
            <a:avLst/>
          </a:prstGeom>
        </p:spPr>
      </p:pic>
      <p:pic>
        <p:nvPicPr>
          <p:cNvPr id="66" name="Picture 65"/>
          <p:cNvPicPr>
            <a:picLocks noChangeAspect="1"/>
          </p:cNvPicPr>
          <p:nvPr/>
        </p:nvPicPr>
        <p:blipFill>
          <a:blip r:embed="rId17"/>
          <a:stretch>
            <a:fillRect/>
          </a:stretch>
        </p:blipFill>
        <p:spPr>
          <a:xfrm>
            <a:off x="6298613" y="1702815"/>
            <a:ext cx="515862" cy="887024"/>
          </a:xfrm>
          <a:prstGeom prst="rect">
            <a:avLst/>
          </a:prstGeom>
        </p:spPr>
      </p:pic>
      <p:pic>
        <p:nvPicPr>
          <p:cNvPr id="19" name="Picture 18"/>
          <p:cNvPicPr>
            <a:picLocks noChangeAspect="1"/>
          </p:cNvPicPr>
          <p:nvPr/>
        </p:nvPicPr>
        <p:blipFill>
          <a:blip r:embed="rId18"/>
          <a:stretch>
            <a:fillRect/>
          </a:stretch>
        </p:blipFill>
        <p:spPr>
          <a:xfrm>
            <a:off x="8361843" y="366006"/>
            <a:ext cx="963053" cy="1062688"/>
          </a:xfrm>
          <a:prstGeom prst="rect">
            <a:avLst/>
          </a:prstGeom>
        </p:spPr>
      </p:pic>
      <p:pic>
        <p:nvPicPr>
          <p:cNvPr id="20" name="Picture 19"/>
          <p:cNvPicPr>
            <a:picLocks noChangeAspect="1"/>
          </p:cNvPicPr>
          <p:nvPr/>
        </p:nvPicPr>
        <p:blipFill>
          <a:blip r:embed="rId19"/>
          <a:stretch>
            <a:fillRect/>
          </a:stretch>
        </p:blipFill>
        <p:spPr>
          <a:xfrm>
            <a:off x="9531548" y="214781"/>
            <a:ext cx="1064784" cy="1252212"/>
          </a:xfrm>
          <a:prstGeom prst="rect">
            <a:avLst/>
          </a:prstGeom>
        </p:spPr>
      </p:pic>
      <p:pic>
        <p:nvPicPr>
          <p:cNvPr id="21" name="Picture 20"/>
          <p:cNvPicPr>
            <a:picLocks noChangeAspect="1"/>
          </p:cNvPicPr>
          <p:nvPr/>
        </p:nvPicPr>
        <p:blipFill>
          <a:blip r:embed="rId20"/>
          <a:stretch>
            <a:fillRect/>
          </a:stretch>
        </p:blipFill>
        <p:spPr>
          <a:xfrm>
            <a:off x="9499393" y="1452556"/>
            <a:ext cx="956271" cy="1028845"/>
          </a:xfrm>
          <a:prstGeom prst="rect">
            <a:avLst/>
          </a:prstGeom>
        </p:spPr>
      </p:pic>
      <p:pic>
        <p:nvPicPr>
          <p:cNvPr id="22" name="Picture 21"/>
          <p:cNvPicPr>
            <a:picLocks noChangeAspect="1"/>
          </p:cNvPicPr>
          <p:nvPr/>
        </p:nvPicPr>
        <p:blipFill>
          <a:blip r:embed="rId21"/>
          <a:stretch>
            <a:fillRect/>
          </a:stretch>
        </p:blipFill>
        <p:spPr>
          <a:xfrm>
            <a:off x="10737000" y="624226"/>
            <a:ext cx="902014" cy="995001"/>
          </a:xfrm>
          <a:prstGeom prst="rect">
            <a:avLst/>
          </a:prstGeom>
        </p:spPr>
      </p:pic>
      <p:pic>
        <p:nvPicPr>
          <p:cNvPr id="70" name="Picture 69"/>
          <p:cNvPicPr>
            <a:picLocks noChangeAspect="1"/>
          </p:cNvPicPr>
          <p:nvPr/>
        </p:nvPicPr>
        <p:blipFill>
          <a:blip r:embed="rId22"/>
          <a:stretch>
            <a:fillRect/>
          </a:stretch>
        </p:blipFill>
        <p:spPr>
          <a:xfrm>
            <a:off x="10397079" y="105401"/>
            <a:ext cx="244154" cy="318130"/>
          </a:xfrm>
          <a:prstGeom prst="rect">
            <a:avLst/>
          </a:prstGeom>
        </p:spPr>
      </p:pic>
      <p:pic>
        <p:nvPicPr>
          <p:cNvPr id="71" name="Picture 70"/>
          <p:cNvPicPr>
            <a:picLocks noChangeAspect="1"/>
          </p:cNvPicPr>
          <p:nvPr/>
        </p:nvPicPr>
        <p:blipFill>
          <a:blip r:embed="rId22"/>
          <a:stretch>
            <a:fillRect/>
          </a:stretch>
        </p:blipFill>
        <p:spPr>
          <a:xfrm>
            <a:off x="10920599" y="2048960"/>
            <a:ext cx="244154" cy="318130"/>
          </a:xfrm>
          <a:prstGeom prst="rect">
            <a:avLst/>
          </a:prstGeom>
        </p:spPr>
      </p:pic>
      <p:pic>
        <p:nvPicPr>
          <p:cNvPr id="72" name="Picture 71"/>
          <p:cNvPicPr>
            <a:picLocks noChangeAspect="1"/>
          </p:cNvPicPr>
          <p:nvPr/>
        </p:nvPicPr>
        <p:blipFill>
          <a:blip r:embed="rId22"/>
          <a:stretch>
            <a:fillRect/>
          </a:stretch>
        </p:blipFill>
        <p:spPr>
          <a:xfrm>
            <a:off x="8028586" y="93304"/>
            <a:ext cx="244154" cy="318130"/>
          </a:xfrm>
          <a:prstGeom prst="rect">
            <a:avLst/>
          </a:prstGeom>
        </p:spPr>
      </p:pic>
    </p:spTree>
    <p:extLst>
      <p:ext uri="{BB962C8B-B14F-4D97-AF65-F5344CB8AC3E}">
        <p14:creationId xmlns:p14="http://schemas.microsoft.com/office/powerpoint/2010/main" val="32845427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wipe(left)">
                                      <p:cBhvr>
                                        <p:cTn id="7" dur="500"/>
                                        <p:tgtEl>
                                          <p:spTgt spid="58"/>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500"/>
                                        <p:tgtEl>
                                          <p:spTgt spid="16"/>
                                        </p:tgtEl>
                                      </p:cBhvr>
                                    </p:animEffect>
                                  </p:childTnLst>
                                </p:cTn>
                              </p:par>
                              <p:par>
                                <p:cTn id="12" presetID="10" presetClass="entr" presetSubtype="0" fill="hold" nodeType="withEffect">
                                  <p:stCondLst>
                                    <p:cond delay="250"/>
                                  </p:stCondLst>
                                  <p:childTnLst>
                                    <p:set>
                                      <p:cBhvr>
                                        <p:cTn id="13" dur="1" fill="hold">
                                          <p:stCondLst>
                                            <p:cond delay="0"/>
                                          </p:stCondLst>
                                        </p:cTn>
                                        <p:tgtEl>
                                          <p:spTgt spid="17"/>
                                        </p:tgtEl>
                                        <p:attrNameLst>
                                          <p:attrName>style.visibility</p:attrName>
                                        </p:attrNameLst>
                                      </p:cBhvr>
                                      <p:to>
                                        <p:strVal val="visible"/>
                                      </p:to>
                                    </p:set>
                                    <p:animEffect transition="in" filter="fade">
                                      <p:cBhvr>
                                        <p:cTn id="14" dur="500"/>
                                        <p:tgtEl>
                                          <p:spTgt spid="17"/>
                                        </p:tgtEl>
                                      </p:cBhvr>
                                    </p:animEffect>
                                  </p:childTnLst>
                                </p:cTn>
                              </p:par>
                              <p:par>
                                <p:cTn id="15" presetID="47" presetClass="entr" presetSubtype="0" fill="hold" nodeType="withEffect">
                                  <p:stCondLst>
                                    <p:cond delay="0"/>
                                  </p:stCondLst>
                                  <p:childTnLst>
                                    <p:set>
                                      <p:cBhvr>
                                        <p:cTn id="16" dur="1" fill="hold">
                                          <p:stCondLst>
                                            <p:cond delay="0"/>
                                          </p:stCondLst>
                                        </p:cTn>
                                        <p:tgtEl>
                                          <p:spTgt spid="66"/>
                                        </p:tgtEl>
                                        <p:attrNameLst>
                                          <p:attrName>style.visibility</p:attrName>
                                        </p:attrNameLst>
                                      </p:cBhvr>
                                      <p:to>
                                        <p:strVal val="visible"/>
                                      </p:to>
                                    </p:set>
                                    <p:animEffect transition="in" filter="fade">
                                      <p:cBhvr>
                                        <p:cTn id="17" dur="1000"/>
                                        <p:tgtEl>
                                          <p:spTgt spid="66"/>
                                        </p:tgtEl>
                                      </p:cBhvr>
                                    </p:animEffect>
                                    <p:anim calcmode="lin" valueType="num">
                                      <p:cBhvr>
                                        <p:cTn id="18" dur="1000" fill="hold"/>
                                        <p:tgtEl>
                                          <p:spTgt spid="66"/>
                                        </p:tgtEl>
                                        <p:attrNameLst>
                                          <p:attrName>ppt_x</p:attrName>
                                        </p:attrNameLst>
                                      </p:cBhvr>
                                      <p:tavLst>
                                        <p:tav tm="0">
                                          <p:val>
                                            <p:strVal val="#ppt_x"/>
                                          </p:val>
                                        </p:tav>
                                        <p:tav tm="100000">
                                          <p:val>
                                            <p:strVal val="#ppt_x"/>
                                          </p:val>
                                        </p:tav>
                                      </p:tavLst>
                                    </p:anim>
                                    <p:anim calcmode="lin" valueType="num">
                                      <p:cBhvr>
                                        <p:cTn id="19" dur="1000" fill="hold"/>
                                        <p:tgtEl>
                                          <p:spTgt spid="66"/>
                                        </p:tgtEl>
                                        <p:attrNameLst>
                                          <p:attrName>ppt_y</p:attrName>
                                        </p:attrNameLst>
                                      </p:cBhvr>
                                      <p:tavLst>
                                        <p:tav tm="0">
                                          <p:val>
                                            <p:strVal val="#ppt_y-.1"/>
                                          </p:val>
                                        </p:tav>
                                        <p:tav tm="100000">
                                          <p:val>
                                            <p:strVal val="#ppt_y"/>
                                          </p:val>
                                        </p:tav>
                                      </p:tavLst>
                                    </p:anim>
                                  </p:childTnLst>
                                </p:cTn>
                              </p:par>
                            </p:childTnLst>
                          </p:cTn>
                        </p:par>
                        <p:par>
                          <p:cTn id="20" fill="hold">
                            <p:stCondLst>
                              <p:cond delay="1500"/>
                            </p:stCondLst>
                            <p:childTnLst>
                              <p:par>
                                <p:cTn id="21" presetID="22" presetClass="entr" presetSubtype="2" fill="hold" nodeType="after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wipe(right)">
                                      <p:cBhvr>
                                        <p:cTn id="23" dur="500"/>
                                        <p:tgtEl>
                                          <p:spTgt spid="18"/>
                                        </p:tgtEl>
                                      </p:cBhvr>
                                    </p:animEffect>
                                  </p:childTnLst>
                                </p:cTn>
                              </p:par>
                            </p:childTnLst>
                          </p:cTn>
                        </p:par>
                        <p:par>
                          <p:cTn id="24" fill="hold">
                            <p:stCondLst>
                              <p:cond delay="2000"/>
                            </p:stCondLst>
                            <p:childTnLst>
                              <p:par>
                                <p:cTn id="25" presetID="22" presetClass="entr" presetSubtype="8" fill="hold" nodeType="after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wipe(left)">
                                      <p:cBhvr>
                                        <p:cTn id="27" dur="500"/>
                                        <p:tgtEl>
                                          <p:spTgt spid="15"/>
                                        </p:tgtEl>
                                      </p:cBhvr>
                                    </p:animEffect>
                                  </p:childTnLst>
                                </p:cTn>
                              </p:par>
                            </p:childTnLst>
                          </p:cTn>
                        </p:par>
                        <p:par>
                          <p:cTn id="28" fill="hold">
                            <p:stCondLst>
                              <p:cond delay="2500"/>
                            </p:stCondLst>
                            <p:childTnLst>
                              <p:par>
                                <p:cTn id="29" presetID="47" presetClass="entr" presetSubtype="0" fill="hold" nodeType="after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fade">
                                      <p:cBhvr>
                                        <p:cTn id="31" dur="1000"/>
                                        <p:tgtEl>
                                          <p:spTgt spid="19"/>
                                        </p:tgtEl>
                                      </p:cBhvr>
                                    </p:animEffect>
                                    <p:anim calcmode="lin" valueType="num">
                                      <p:cBhvr>
                                        <p:cTn id="32" dur="1000" fill="hold"/>
                                        <p:tgtEl>
                                          <p:spTgt spid="19"/>
                                        </p:tgtEl>
                                        <p:attrNameLst>
                                          <p:attrName>ppt_x</p:attrName>
                                        </p:attrNameLst>
                                      </p:cBhvr>
                                      <p:tavLst>
                                        <p:tav tm="0">
                                          <p:val>
                                            <p:strVal val="#ppt_x"/>
                                          </p:val>
                                        </p:tav>
                                        <p:tav tm="100000">
                                          <p:val>
                                            <p:strVal val="#ppt_x"/>
                                          </p:val>
                                        </p:tav>
                                      </p:tavLst>
                                    </p:anim>
                                    <p:anim calcmode="lin" valueType="num">
                                      <p:cBhvr>
                                        <p:cTn id="33" dur="1000" fill="hold"/>
                                        <p:tgtEl>
                                          <p:spTgt spid="19"/>
                                        </p:tgtEl>
                                        <p:attrNameLst>
                                          <p:attrName>ppt_y</p:attrName>
                                        </p:attrNameLst>
                                      </p:cBhvr>
                                      <p:tavLst>
                                        <p:tav tm="0">
                                          <p:val>
                                            <p:strVal val="#ppt_y-.1"/>
                                          </p:val>
                                        </p:tav>
                                        <p:tav tm="100000">
                                          <p:val>
                                            <p:strVal val="#ppt_y"/>
                                          </p:val>
                                        </p:tav>
                                      </p:tavLst>
                                    </p:anim>
                                  </p:childTnLst>
                                </p:cTn>
                              </p:par>
                              <p:par>
                                <p:cTn id="34" presetID="47" presetClass="entr" presetSubtype="0" fill="hold" nodeType="withEffect">
                                  <p:stCondLst>
                                    <p:cond delay="500"/>
                                  </p:stCondLst>
                                  <p:childTnLst>
                                    <p:set>
                                      <p:cBhvr>
                                        <p:cTn id="35" dur="1" fill="hold">
                                          <p:stCondLst>
                                            <p:cond delay="0"/>
                                          </p:stCondLst>
                                        </p:cTn>
                                        <p:tgtEl>
                                          <p:spTgt spid="21"/>
                                        </p:tgtEl>
                                        <p:attrNameLst>
                                          <p:attrName>style.visibility</p:attrName>
                                        </p:attrNameLst>
                                      </p:cBhvr>
                                      <p:to>
                                        <p:strVal val="visible"/>
                                      </p:to>
                                    </p:set>
                                    <p:animEffect transition="in" filter="fade">
                                      <p:cBhvr>
                                        <p:cTn id="36" dur="1000"/>
                                        <p:tgtEl>
                                          <p:spTgt spid="21"/>
                                        </p:tgtEl>
                                      </p:cBhvr>
                                    </p:animEffect>
                                    <p:anim calcmode="lin" valueType="num">
                                      <p:cBhvr>
                                        <p:cTn id="37" dur="1000" fill="hold"/>
                                        <p:tgtEl>
                                          <p:spTgt spid="21"/>
                                        </p:tgtEl>
                                        <p:attrNameLst>
                                          <p:attrName>ppt_x</p:attrName>
                                        </p:attrNameLst>
                                      </p:cBhvr>
                                      <p:tavLst>
                                        <p:tav tm="0">
                                          <p:val>
                                            <p:strVal val="#ppt_x"/>
                                          </p:val>
                                        </p:tav>
                                        <p:tav tm="100000">
                                          <p:val>
                                            <p:strVal val="#ppt_x"/>
                                          </p:val>
                                        </p:tav>
                                      </p:tavLst>
                                    </p:anim>
                                    <p:anim calcmode="lin" valueType="num">
                                      <p:cBhvr>
                                        <p:cTn id="38" dur="1000" fill="hold"/>
                                        <p:tgtEl>
                                          <p:spTgt spid="21"/>
                                        </p:tgtEl>
                                        <p:attrNameLst>
                                          <p:attrName>ppt_y</p:attrName>
                                        </p:attrNameLst>
                                      </p:cBhvr>
                                      <p:tavLst>
                                        <p:tav tm="0">
                                          <p:val>
                                            <p:strVal val="#ppt_y-.1"/>
                                          </p:val>
                                        </p:tav>
                                        <p:tav tm="100000">
                                          <p:val>
                                            <p:strVal val="#ppt_y"/>
                                          </p:val>
                                        </p:tav>
                                      </p:tavLst>
                                    </p:anim>
                                  </p:childTnLst>
                                </p:cTn>
                              </p:par>
                              <p:par>
                                <p:cTn id="39" presetID="47" presetClass="entr" presetSubtype="0" fill="hold" nodeType="withEffect">
                                  <p:stCondLst>
                                    <p:cond delay="0"/>
                                  </p:stCondLst>
                                  <p:childTnLst>
                                    <p:set>
                                      <p:cBhvr>
                                        <p:cTn id="40" dur="1" fill="hold">
                                          <p:stCondLst>
                                            <p:cond delay="0"/>
                                          </p:stCondLst>
                                        </p:cTn>
                                        <p:tgtEl>
                                          <p:spTgt spid="20"/>
                                        </p:tgtEl>
                                        <p:attrNameLst>
                                          <p:attrName>style.visibility</p:attrName>
                                        </p:attrNameLst>
                                      </p:cBhvr>
                                      <p:to>
                                        <p:strVal val="visible"/>
                                      </p:to>
                                    </p:set>
                                    <p:animEffect transition="in" filter="fade">
                                      <p:cBhvr>
                                        <p:cTn id="41" dur="1000"/>
                                        <p:tgtEl>
                                          <p:spTgt spid="20"/>
                                        </p:tgtEl>
                                      </p:cBhvr>
                                    </p:animEffect>
                                    <p:anim calcmode="lin" valueType="num">
                                      <p:cBhvr>
                                        <p:cTn id="42" dur="1000" fill="hold"/>
                                        <p:tgtEl>
                                          <p:spTgt spid="20"/>
                                        </p:tgtEl>
                                        <p:attrNameLst>
                                          <p:attrName>ppt_x</p:attrName>
                                        </p:attrNameLst>
                                      </p:cBhvr>
                                      <p:tavLst>
                                        <p:tav tm="0">
                                          <p:val>
                                            <p:strVal val="#ppt_x"/>
                                          </p:val>
                                        </p:tav>
                                        <p:tav tm="100000">
                                          <p:val>
                                            <p:strVal val="#ppt_x"/>
                                          </p:val>
                                        </p:tav>
                                      </p:tavLst>
                                    </p:anim>
                                    <p:anim calcmode="lin" valueType="num">
                                      <p:cBhvr>
                                        <p:cTn id="43" dur="1000" fill="hold"/>
                                        <p:tgtEl>
                                          <p:spTgt spid="20"/>
                                        </p:tgtEl>
                                        <p:attrNameLst>
                                          <p:attrName>ppt_y</p:attrName>
                                        </p:attrNameLst>
                                      </p:cBhvr>
                                      <p:tavLst>
                                        <p:tav tm="0">
                                          <p:val>
                                            <p:strVal val="#ppt_y-.1"/>
                                          </p:val>
                                        </p:tav>
                                        <p:tav tm="100000">
                                          <p:val>
                                            <p:strVal val="#ppt_y"/>
                                          </p:val>
                                        </p:tav>
                                      </p:tavLst>
                                    </p:anim>
                                  </p:childTnLst>
                                </p:cTn>
                              </p:par>
                              <p:par>
                                <p:cTn id="44" presetID="47" presetClass="entr" presetSubtype="0" fill="hold" nodeType="withEffect">
                                  <p:stCondLst>
                                    <p:cond delay="250"/>
                                  </p:stCondLst>
                                  <p:childTnLst>
                                    <p:set>
                                      <p:cBhvr>
                                        <p:cTn id="45" dur="1" fill="hold">
                                          <p:stCondLst>
                                            <p:cond delay="0"/>
                                          </p:stCondLst>
                                        </p:cTn>
                                        <p:tgtEl>
                                          <p:spTgt spid="22"/>
                                        </p:tgtEl>
                                        <p:attrNameLst>
                                          <p:attrName>style.visibility</p:attrName>
                                        </p:attrNameLst>
                                      </p:cBhvr>
                                      <p:to>
                                        <p:strVal val="visible"/>
                                      </p:to>
                                    </p:set>
                                    <p:animEffect transition="in" filter="fade">
                                      <p:cBhvr>
                                        <p:cTn id="46" dur="1000"/>
                                        <p:tgtEl>
                                          <p:spTgt spid="22"/>
                                        </p:tgtEl>
                                      </p:cBhvr>
                                    </p:animEffect>
                                    <p:anim calcmode="lin" valueType="num">
                                      <p:cBhvr>
                                        <p:cTn id="47" dur="1000" fill="hold"/>
                                        <p:tgtEl>
                                          <p:spTgt spid="22"/>
                                        </p:tgtEl>
                                        <p:attrNameLst>
                                          <p:attrName>ppt_x</p:attrName>
                                        </p:attrNameLst>
                                      </p:cBhvr>
                                      <p:tavLst>
                                        <p:tav tm="0">
                                          <p:val>
                                            <p:strVal val="#ppt_x"/>
                                          </p:val>
                                        </p:tav>
                                        <p:tav tm="100000">
                                          <p:val>
                                            <p:strVal val="#ppt_x"/>
                                          </p:val>
                                        </p:tav>
                                      </p:tavLst>
                                    </p:anim>
                                    <p:anim calcmode="lin" valueType="num">
                                      <p:cBhvr>
                                        <p:cTn id="48" dur="1000" fill="hold"/>
                                        <p:tgtEl>
                                          <p:spTgt spid="22"/>
                                        </p:tgtEl>
                                        <p:attrNameLst>
                                          <p:attrName>ppt_y</p:attrName>
                                        </p:attrNameLst>
                                      </p:cBhvr>
                                      <p:tavLst>
                                        <p:tav tm="0">
                                          <p:val>
                                            <p:strVal val="#ppt_y-.1"/>
                                          </p:val>
                                        </p:tav>
                                        <p:tav tm="100000">
                                          <p:val>
                                            <p:strVal val="#ppt_y"/>
                                          </p:val>
                                        </p:tav>
                                      </p:tavLst>
                                    </p:anim>
                                  </p:childTnLst>
                                </p:cTn>
                              </p:par>
                              <p:par>
                                <p:cTn id="49" presetID="47" presetClass="entr" presetSubtype="0" fill="hold" nodeType="withEffect">
                                  <p:stCondLst>
                                    <p:cond delay="0"/>
                                  </p:stCondLst>
                                  <p:childTnLst>
                                    <p:set>
                                      <p:cBhvr>
                                        <p:cTn id="50" dur="1" fill="hold">
                                          <p:stCondLst>
                                            <p:cond delay="0"/>
                                          </p:stCondLst>
                                        </p:cTn>
                                        <p:tgtEl>
                                          <p:spTgt spid="70"/>
                                        </p:tgtEl>
                                        <p:attrNameLst>
                                          <p:attrName>style.visibility</p:attrName>
                                        </p:attrNameLst>
                                      </p:cBhvr>
                                      <p:to>
                                        <p:strVal val="visible"/>
                                      </p:to>
                                    </p:set>
                                    <p:animEffect transition="in" filter="fade">
                                      <p:cBhvr>
                                        <p:cTn id="51" dur="1000"/>
                                        <p:tgtEl>
                                          <p:spTgt spid="70"/>
                                        </p:tgtEl>
                                      </p:cBhvr>
                                    </p:animEffect>
                                    <p:anim calcmode="lin" valueType="num">
                                      <p:cBhvr>
                                        <p:cTn id="52" dur="1000" fill="hold"/>
                                        <p:tgtEl>
                                          <p:spTgt spid="70"/>
                                        </p:tgtEl>
                                        <p:attrNameLst>
                                          <p:attrName>ppt_x</p:attrName>
                                        </p:attrNameLst>
                                      </p:cBhvr>
                                      <p:tavLst>
                                        <p:tav tm="0">
                                          <p:val>
                                            <p:strVal val="#ppt_x"/>
                                          </p:val>
                                        </p:tav>
                                        <p:tav tm="100000">
                                          <p:val>
                                            <p:strVal val="#ppt_x"/>
                                          </p:val>
                                        </p:tav>
                                      </p:tavLst>
                                    </p:anim>
                                    <p:anim calcmode="lin" valueType="num">
                                      <p:cBhvr>
                                        <p:cTn id="53" dur="1000" fill="hold"/>
                                        <p:tgtEl>
                                          <p:spTgt spid="70"/>
                                        </p:tgtEl>
                                        <p:attrNameLst>
                                          <p:attrName>ppt_y</p:attrName>
                                        </p:attrNameLst>
                                      </p:cBhvr>
                                      <p:tavLst>
                                        <p:tav tm="0">
                                          <p:val>
                                            <p:strVal val="#ppt_y-.1"/>
                                          </p:val>
                                        </p:tav>
                                        <p:tav tm="100000">
                                          <p:val>
                                            <p:strVal val="#ppt_y"/>
                                          </p:val>
                                        </p:tav>
                                      </p:tavLst>
                                    </p:anim>
                                  </p:childTnLst>
                                </p:cTn>
                              </p:par>
                              <p:par>
                                <p:cTn id="54" presetID="47" presetClass="entr" presetSubtype="0" fill="hold" nodeType="withEffect">
                                  <p:stCondLst>
                                    <p:cond delay="500"/>
                                  </p:stCondLst>
                                  <p:childTnLst>
                                    <p:set>
                                      <p:cBhvr>
                                        <p:cTn id="55" dur="1" fill="hold">
                                          <p:stCondLst>
                                            <p:cond delay="0"/>
                                          </p:stCondLst>
                                        </p:cTn>
                                        <p:tgtEl>
                                          <p:spTgt spid="72"/>
                                        </p:tgtEl>
                                        <p:attrNameLst>
                                          <p:attrName>style.visibility</p:attrName>
                                        </p:attrNameLst>
                                      </p:cBhvr>
                                      <p:to>
                                        <p:strVal val="visible"/>
                                      </p:to>
                                    </p:set>
                                    <p:animEffect transition="in" filter="fade">
                                      <p:cBhvr>
                                        <p:cTn id="56" dur="1000"/>
                                        <p:tgtEl>
                                          <p:spTgt spid="72"/>
                                        </p:tgtEl>
                                      </p:cBhvr>
                                    </p:animEffect>
                                    <p:anim calcmode="lin" valueType="num">
                                      <p:cBhvr>
                                        <p:cTn id="57" dur="1000" fill="hold"/>
                                        <p:tgtEl>
                                          <p:spTgt spid="72"/>
                                        </p:tgtEl>
                                        <p:attrNameLst>
                                          <p:attrName>ppt_x</p:attrName>
                                        </p:attrNameLst>
                                      </p:cBhvr>
                                      <p:tavLst>
                                        <p:tav tm="0">
                                          <p:val>
                                            <p:strVal val="#ppt_x"/>
                                          </p:val>
                                        </p:tav>
                                        <p:tav tm="100000">
                                          <p:val>
                                            <p:strVal val="#ppt_x"/>
                                          </p:val>
                                        </p:tav>
                                      </p:tavLst>
                                    </p:anim>
                                    <p:anim calcmode="lin" valueType="num">
                                      <p:cBhvr>
                                        <p:cTn id="58" dur="1000" fill="hold"/>
                                        <p:tgtEl>
                                          <p:spTgt spid="72"/>
                                        </p:tgtEl>
                                        <p:attrNameLst>
                                          <p:attrName>ppt_y</p:attrName>
                                        </p:attrNameLst>
                                      </p:cBhvr>
                                      <p:tavLst>
                                        <p:tav tm="0">
                                          <p:val>
                                            <p:strVal val="#ppt_y-.1"/>
                                          </p:val>
                                        </p:tav>
                                        <p:tav tm="100000">
                                          <p:val>
                                            <p:strVal val="#ppt_y"/>
                                          </p:val>
                                        </p:tav>
                                      </p:tavLst>
                                    </p:anim>
                                  </p:childTnLst>
                                </p:cTn>
                              </p:par>
                              <p:par>
                                <p:cTn id="59" presetID="47" presetClass="entr" presetSubtype="0" fill="hold" nodeType="withEffect">
                                  <p:stCondLst>
                                    <p:cond delay="0"/>
                                  </p:stCondLst>
                                  <p:childTnLst>
                                    <p:set>
                                      <p:cBhvr>
                                        <p:cTn id="60" dur="1" fill="hold">
                                          <p:stCondLst>
                                            <p:cond delay="0"/>
                                          </p:stCondLst>
                                        </p:cTn>
                                        <p:tgtEl>
                                          <p:spTgt spid="71"/>
                                        </p:tgtEl>
                                        <p:attrNameLst>
                                          <p:attrName>style.visibility</p:attrName>
                                        </p:attrNameLst>
                                      </p:cBhvr>
                                      <p:to>
                                        <p:strVal val="visible"/>
                                      </p:to>
                                    </p:set>
                                    <p:animEffect transition="in" filter="fade">
                                      <p:cBhvr>
                                        <p:cTn id="61" dur="1000"/>
                                        <p:tgtEl>
                                          <p:spTgt spid="71"/>
                                        </p:tgtEl>
                                      </p:cBhvr>
                                    </p:animEffect>
                                    <p:anim calcmode="lin" valueType="num">
                                      <p:cBhvr>
                                        <p:cTn id="62" dur="1000" fill="hold"/>
                                        <p:tgtEl>
                                          <p:spTgt spid="71"/>
                                        </p:tgtEl>
                                        <p:attrNameLst>
                                          <p:attrName>ppt_x</p:attrName>
                                        </p:attrNameLst>
                                      </p:cBhvr>
                                      <p:tavLst>
                                        <p:tav tm="0">
                                          <p:val>
                                            <p:strVal val="#ppt_x"/>
                                          </p:val>
                                        </p:tav>
                                        <p:tav tm="100000">
                                          <p:val>
                                            <p:strVal val="#ppt_x"/>
                                          </p:val>
                                        </p:tav>
                                      </p:tavLst>
                                    </p:anim>
                                    <p:anim calcmode="lin" valueType="num">
                                      <p:cBhvr>
                                        <p:cTn id="63" dur="1000" fill="hold"/>
                                        <p:tgtEl>
                                          <p:spTgt spid="7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smtClean="0"/>
              <a:t>Problems with Authoring APIs</a:t>
            </a:r>
            <a:endParaRPr lang="en-US" sz="4800" dirty="0"/>
          </a:p>
        </p:txBody>
      </p:sp>
      <p:sp>
        <p:nvSpPr>
          <p:cNvPr id="3" name="TextBox 2"/>
          <p:cNvSpPr txBox="1"/>
          <p:nvPr/>
        </p:nvSpPr>
        <p:spPr>
          <a:xfrm>
            <a:off x="2727767" y="208344"/>
            <a:ext cx="6736466" cy="738664"/>
          </a:xfrm>
          <a:prstGeom prst="rect">
            <a:avLst/>
          </a:prstGeom>
          <a:noFill/>
        </p:spPr>
        <p:txBody>
          <a:bodyPr wrap="square" lIns="182880" tIns="146304" rIns="182880" bIns="146304" rtlCol="0">
            <a:spAutoFit/>
          </a:bodyPr>
          <a:lstStyle/>
          <a:p>
            <a:pPr algn="ctr">
              <a:lnSpc>
                <a:spcPct val="90000"/>
              </a:lnSpc>
              <a:spcAft>
                <a:spcPts val="600"/>
              </a:spcAft>
            </a:pPr>
            <a:r>
              <a:rPr lang="en-US" sz="3200" dirty="0" smtClean="0">
                <a:gradFill>
                  <a:gsLst>
                    <a:gs pos="2917">
                      <a:schemeClr val="tx1"/>
                    </a:gs>
                    <a:gs pos="30000">
                      <a:schemeClr val="tx1"/>
                    </a:gs>
                  </a:gsLst>
                  <a:lin ang="5400000" scaled="0"/>
                </a:gradFill>
              </a:rPr>
              <a:t>Integration is Difficult</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20495" y="1498126"/>
            <a:ext cx="780290" cy="780290"/>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20495" y="3329468"/>
            <a:ext cx="780290" cy="780290"/>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20495" y="2413797"/>
            <a:ext cx="780290" cy="780290"/>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120495" y="4245138"/>
            <a:ext cx="780290" cy="780290"/>
          </a:xfrm>
          <a:prstGeom prst="rect">
            <a:avLst/>
          </a:prstGeom>
        </p:spPr>
      </p:pic>
      <p:sp>
        <p:nvSpPr>
          <p:cNvPr id="11" name="TextBox 10"/>
          <p:cNvSpPr txBox="1"/>
          <p:nvPr/>
        </p:nvSpPr>
        <p:spPr>
          <a:xfrm>
            <a:off x="0" y="1602039"/>
            <a:ext cx="3958542"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smtClean="0">
                <a:gradFill>
                  <a:gsLst>
                    <a:gs pos="2917">
                      <a:schemeClr val="tx1"/>
                    </a:gs>
                    <a:gs pos="30000">
                      <a:schemeClr val="tx1"/>
                    </a:gs>
                  </a:gsLst>
                  <a:lin ang="5400000" scaled="0"/>
                </a:gradFill>
                <a:latin typeface="+mj-lt"/>
              </a:rPr>
              <a:t>On Premise Applications</a:t>
            </a:r>
          </a:p>
        </p:txBody>
      </p:sp>
      <p:sp>
        <p:nvSpPr>
          <p:cNvPr id="12" name="TextBox 11"/>
          <p:cNvSpPr txBox="1"/>
          <p:nvPr/>
        </p:nvSpPr>
        <p:spPr>
          <a:xfrm>
            <a:off x="0" y="2517710"/>
            <a:ext cx="3958542"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latin typeface="+mj-lt"/>
              </a:rPr>
              <a:t>Databases</a:t>
            </a:r>
            <a:r>
              <a:rPr lang="en-US" sz="2000" dirty="0" smtClean="0">
                <a:gradFill>
                  <a:gsLst>
                    <a:gs pos="2917">
                      <a:schemeClr val="tx1"/>
                    </a:gs>
                    <a:gs pos="30000">
                      <a:schemeClr val="tx1"/>
                    </a:gs>
                  </a:gsLst>
                  <a:lin ang="5400000" scaled="0"/>
                </a:gradFill>
                <a:latin typeface="+mj-lt"/>
              </a:rPr>
              <a:t> in Azure VMs</a:t>
            </a:r>
          </a:p>
        </p:txBody>
      </p:sp>
      <p:sp>
        <p:nvSpPr>
          <p:cNvPr id="13" name="TextBox 12"/>
          <p:cNvSpPr txBox="1"/>
          <p:nvPr/>
        </p:nvSpPr>
        <p:spPr>
          <a:xfrm>
            <a:off x="0" y="3433381"/>
            <a:ext cx="3958542"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smtClean="0">
                <a:gradFill>
                  <a:gsLst>
                    <a:gs pos="2917">
                      <a:schemeClr val="tx1"/>
                    </a:gs>
                    <a:gs pos="30000">
                      <a:schemeClr val="tx1"/>
                    </a:gs>
                  </a:gsLst>
                  <a:lin ang="5400000" scaled="0"/>
                </a:gradFill>
                <a:latin typeface="+mj-lt"/>
              </a:rPr>
              <a:t>SharePoint Online</a:t>
            </a:r>
          </a:p>
        </p:txBody>
      </p:sp>
      <p:sp>
        <p:nvSpPr>
          <p:cNvPr id="14" name="TextBox 13"/>
          <p:cNvSpPr txBox="1"/>
          <p:nvPr/>
        </p:nvSpPr>
        <p:spPr>
          <a:xfrm>
            <a:off x="0" y="4349052"/>
            <a:ext cx="3958542"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smtClean="0">
                <a:gradFill>
                  <a:gsLst>
                    <a:gs pos="2917">
                      <a:schemeClr val="tx1"/>
                    </a:gs>
                    <a:gs pos="30000">
                      <a:schemeClr val="tx1"/>
                    </a:gs>
                  </a:gsLst>
                  <a:lin ang="5400000" scaled="0"/>
                </a:gradFill>
                <a:latin typeface="+mj-lt"/>
              </a:rPr>
              <a:t>Cloud-Hosted Web Apps</a:t>
            </a:r>
          </a:p>
        </p:txBody>
      </p:sp>
      <p:cxnSp>
        <p:nvCxnSpPr>
          <p:cNvPr id="17" name="Straight Arrow Connector 16"/>
          <p:cNvCxnSpPr/>
          <p:nvPr/>
        </p:nvCxnSpPr>
        <p:spPr>
          <a:xfrm>
            <a:off x="4085863" y="1888271"/>
            <a:ext cx="3912243" cy="2221487"/>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19" name="Picture 1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27985" y="1888271"/>
            <a:ext cx="780290" cy="780290"/>
          </a:xfrm>
          <a:prstGeom prst="rect">
            <a:avLst/>
          </a:prstGeom>
        </p:spPr>
      </p:pic>
      <p:pic>
        <p:nvPicPr>
          <p:cNvPr id="22" name="Picture 2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327985" y="3927751"/>
            <a:ext cx="780290" cy="780290"/>
          </a:xfrm>
          <a:prstGeom prst="rect">
            <a:avLst/>
          </a:prstGeom>
        </p:spPr>
      </p:pic>
      <p:pic>
        <p:nvPicPr>
          <p:cNvPr id="23" name="Picture 2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327985" y="2908011"/>
            <a:ext cx="780290" cy="780290"/>
          </a:xfrm>
          <a:prstGeom prst="rect">
            <a:avLst/>
          </a:prstGeom>
        </p:spPr>
      </p:pic>
      <p:cxnSp>
        <p:nvCxnSpPr>
          <p:cNvPr id="25" name="Straight Arrow Connector 24"/>
          <p:cNvCxnSpPr/>
          <p:nvPr/>
        </p:nvCxnSpPr>
        <p:spPr>
          <a:xfrm>
            <a:off x="4085863" y="2803942"/>
            <a:ext cx="4064643" cy="145821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4136021" y="2357177"/>
            <a:ext cx="3862085" cy="132327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a:off x="4085863" y="1888271"/>
            <a:ext cx="3912243" cy="390145"/>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flipV="1">
            <a:off x="4085863" y="3298156"/>
            <a:ext cx="3912243" cy="136272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a:off x="4085863" y="2829535"/>
            <a:ext cx="3912243" cy="49993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35545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250"/>
                                        <p:tgtEl>
                                          <p:spTgt spid="17"/>
                                        </p:tgtEl>
                                      </p:cBhvr>
                                    </p:animEffect>
                                  </p:childTnLst>
                                </p:cTn>
                              </p:par>
                              <p:par>
                                <p:cTn id="8" presetID="10" presetClass="entr" presetSubtype="0" fill="hold" nodeType="withEffect">
                                  <p:stCondLst>
                                    <p:cond delay="25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250"/>
                                        <p:tgtEl>
                                          <p:spTgt spid="25"/>
                                        </p:tgtEl>
                                      </p:cBhvr>
                                    </p:animEffect>
                                  </p:childTnLst>
                                </p:cTn>
                              </p:par>
                              <p:par>
                                <p:cTn id="11" presetID="10" presetClass="entr" presetSubtype="0" fill="hold" nodeType="withEffect">
                                  <p:stCondLst>
                                    <p:cond delay="500"/>
                                  </p:stCondLst>
                                  <p:childTnLst>
                                    <p:set>
                                      <p:cBhvr>
                                        <p:cTn id="12" dur="1" fill="hold">
                                          <p:stCondLst>
                                            <p:cond delay="0"/>
                                          </p:stCondLst>
                                        </p:cTn>
                                        <p:tgtEl>
                                          <p:spTgt spid="27"/>
                                        </p:tgtEl>
                                        <p:attrNameLst>
                                          <p:attrName>style.visibility</p:attrName>
                                        </p:attrNameLst>
                                      </p:cBhvr>
                                      <p:to>
                                        <p:strVal val="visible"/>
                                      </p:to>
                                    </p:set>
                                    <p:animEffect transition="in" filter="fade">
                                      <p:cBhvr>
                                        <p:cTn id="13" dur="250"/>
                                        <p:tgtEl>
                                          <p:spTgt spid="27"/>
                                        </p:tgtEl>
                                      </p:cBhvr>
                                    </p:animEffect>
                                  </p:childTnLst>
                                </p:cTn>
                              </p:par>
                              <p:par>
                                <p:cTn id="14" presetID="10" presetClass="entr" presetSubtype="0" fill="hold" nodeType="withEffect">
                                  <p:stCondLst>
                                    <p:cond delay="750"/>
                                  </p:stCondLst>
                                  <p:childTnLst>
                                    <p:set>
                                      <p:cBhvr>
                                        <p:cTn id="15" dur="1" fill="hold">
                                          <p:stCondLst>
                                            <p:cond delay="0"/>
                                          </p:stCondLst>
                                        </p:cTn>
                                        <p:tgtEl>
                                          <p:spTgt spid="36"/>
                                        </p:tgtEl>
                                        <p:attrNameLst>
                                          <p:attrName>style.visibility</p:attrName>
                                        </p:attrNameLst>
                                      </p:cBhvr>
                                      <p:to>
                                        <p:strVal val="visible"/>
                                      </p:to>
                                    </p:set>
                                    <p:animEffect transition="in" filter="fade">
                                      <p:cBhvr>
                                        <p:cTn id="16" dur="250"/>
                                        <p:tgtEl>
                                          <p:spTgt spid="36"/>
                                        </p:tgtEl>
                                      </p:cBhvr>
                                    </p:animEffect>
                                  </p:childTnLst>
                                </p:cTn>
                              </p:par>
                              <p:par>
                                <p:cTn id="17" presetID="10" presetClass="entr" presetSubtype="0" fill="hold" nodeType="withEffect">
                                  <p:stCondLst>
                                    <p:cond delay="1000"/>
                                  </p:stCondLst>
                                  <p:childTnLst>
                                    <p:set>
                                      <p:cBhvr>
                                        <p:cTn id="18" dur="1" fill="hold">
                                          <p:stCondLst>
                                            <p:cond delay="0"/>
                                          </p:stCondLst>
                                        </p:cTn>
                                        <p:tgtEl>
                                          <p:spTgt spid="33"/>
                                        </p:tgtEl>
                                        <p:attrNameLst>
                                          <p:attrName>style.visibility</p:attrName>
                                        </p:attrNameLst>
                                      </p:cBhvr>
                                      <p:to>
                                        <p:strVal val="visible"/>
                                      </p:to>
                                    </p:set>
                                    <p:animEffect transition="in" filter="fade">
                                      <p:cBhvr>
                                        <p:cTn id="19" dur="250"/>
                                        <p:tgtEl>
                                          <p:spTgt spid="33"/>
                                        </p:tgtEl>
                                      </p:cBhvr>
                                    </p:animEffect>
                                  </p:childTnLst>
                                </p:cTn>
                              </p:par>
                              <p:par>
                                <p:cTn id="20" presetID="10" presetClass="entr" presetSubtype="0" fill="hold" nodeType="withEffect">
                                  <p:stCondLst>
                                    <p:cond delay="1250"/>
                                  </p:stCondLst>
                                  <p:childTnLst>
                                    <p:set>
                                      <p:cBhvr>
                                        <p:cTn id="21" dur="1" fill="hold">
                                          <p:stCondLst>
                                            <p:cond delay="0"/>
                                          </p:stCondLst>
                                        </p:cTn>
                                        <p:tgtEl>
                                          <p:spTgt spid="30"/>
                                        </p:tgtEl>
                                        <p:attrNameLst>
                                          <p:attrName>style.visibility</p:attrName>
                                        </p:attrNameLst>
                                      </p:cBhvr>
                                      <p:to>
                                        <p:strVal val="visible"/>
                                      </p:to>
                                    </p:set>
                                    <p:animEffect transition="in" filter="fade">
                                      <p:cBhvr>
                                        <p:cTn id="22" dur="25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36575" y="288925"/>
            <a:ext cx="11655425" cy="900113"/>
          </a:xfrm>
          <a:prstGeom prst="rect">
            <a:avLst/>
          </a:prstGeom>
        </p:spPr>
        <p:txBody>
          <a:bodyPr/>
          <a:lstStyle/>
          <a:p>
            <a:r>
              <a:rPr lang="en-US" dirty="0" smtClean="0"/>
              <a:t>Microsoft Integration</a:t>
            </a:r>
            <a:endParaRPr lang="en-US" dirty="0"/>
          </a:p>
        </p:txBody>
      </p:sp>
      <p:grpSp>
        <p:nvGrpSpPr>
          <p:cNvPr id="3" name="Group 2"/>
          <p:cNvGrpSpPr/>
          <p:nvPr/>
        </p:nvGrpSpPr>
        <p:grpSpPr>
          <a:xfrm>
            <a:off x="4636694" y="2054771"/>
            <a:ext cx="2301631" cy="2349569"/>
            <a:chOff x="4991237" y="2170934"/>
            <a:chExt cx="2347783" cy="2396683"/>
          </a:xfrm>
        </p:grpSpPr>
        <p:sp>
          <p:nvSpPr>
            <p:cNvPr id="4" name="Rectangle 3"/>
            <p:cNvSpPr/>
            <p:nvPr/>
          </p:nvSpPr>
          <p:spPr>
            <a:xfrm>
              <a:off x="4991237" y="3571023"/>
              <a:ext cx="2347783" cy="9965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82854" tIns="182854" rIns="182854" bIns="182854" rtlCol="0" anchor="t"/>
            <a:lstStyle/>
            <a:p>
              <a:pPr algn="ctr" defTabSz="914225">
                <a:defRPr/>
              </a:pPr>
              <a:r>
                <a:rPr lang="en-US" sz="2353" dirty="0">
                  <a:solidFill>
                    <a:srgbClr val="FFFFFF"/>
                  </a:solidFill>
                  <a:latin typeface="Segoe UI Light"/>
                </a:rPr>
                <a:t>BizTalk Services</a:t>
              </a:r>
            </a:p>
          </p:txBody>
        </p:sp>
        <p:pic>
          <p:nvPicPr>
            <p:cNvPr id="5" name="Picture 4"/>
            <p:cNvPicPr>
              <a:picLocks noChangeAspect="1"/>
            </p:cNvPicPr>
            <p:nvPr/>
          </p:nvPicPr>
          <p:blipFill>
            <a:blip r:embed="rId3"/>
            <a:stretch>
              <a:fillRect/>
            </a:stretch>
          </p:blipFill>
          <p:spPr>
            <a:xfrm>
              <a:off x="5471472" y="2170934"/>
              <a:ext cx="1408397" cy="1380282"/>
            </a:xfrm>
            <a:prstGeom prst="rect">
              <a:avLst/>
            </a:prstGeom>
          </p:spPr>
        </p:pic>
      </p:grpSp>
      <p:grpSp>
        <p:nvGrpSpPr>
          <p:cNvPr id="9" name="Group 8"/>
          <p:cNvGrpSpPr/>
          <p:nvPr/>
        </p:nvGrpSpPr>
        <p:grpSpPr>
          <a:xfrm>
            <a:off x="944882" y="1787940"/>
            <a:ext cx="2241062" cy="2616400"/>
            <a:chOff x="963828" y="1922149"/>
            <a:chExt cx="2286000" cy="2668864"/>
          </a:xfrm>
        </p:grpSpPr>
        <p:pic>
          <p:nvPicPr>
            <p:cNvPr id="7" name="Picture 2" descr="https://gallery.technet.microsoft.com/site/view/file/77828/1/BizTalkServer2013.png"/>
            <p:cNvPicPr>
              <a:picLocks noChangeAspect="1" noChangeArrowheads="1"/>
            </p:cNvPicPr>
            <p:nvPr/>
          </p:nvPicPr>
          <p:blipFill rotWithShape="1">
            <a:blip r:embed="rId4">
              <a:lum bright="70000" contrast="-70000"/>
              <a:extLst>
                <a:ext uri="{28A0092B-C50C-407E-A947-70E740481C1C}">
                  <a14:useLocalDpi xmlns:a14="http://schemas.microsoft.com/office/drawing/2010/main" val="0"/>
                </a:ext>
              </a:extLst>
            </a:blip>
            <a:srcRect l="22640" r="41829" b="25860"/>
            <a:stretch/>
          </p:blipFill>
          <p:spPr bwMode="auto">
            <a:xfrm>
              <a:off x="1655806" y="1922149"/>
              <a:ext cx="1594022" cy="1652463"/>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963828" y="3594419"/>
              <a:ext cx="2286000" cy="9965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82854" tIns="182854" rIns="182854" bIns="182854" rtlCol="0" anchor="t"/>
            <a:lstStyle/>
            <a:p>
              <a:pPr algn="ctr" defTabSz="914225">
                <a:defRPr/>
              </a:pPr>
              <a:r>
                <a:rPr lang="en-US" sz="2353" dirty="0">
                  <a:solidFill>
                    <a:srgbClr val="FFFFFF"/>
                  </a:solidFill>
                  <a:latin typeface="Segoe UI Light"/>
                </a:rPr>
                <a:t>BizTalk Server</a:t>
              </a:r>
            </a:p>
          </p:txBody>
        </p:sp>
      </p:grpSp>
      <p:sp>
        <p:nvSpPr>
          <p:cNvPr id="10" name="TextBox 9"/>
          <p:cNvSpPr txBox="1"/>
          <p:nvPr/>
        </p:nvSpPr>
        <p:spPr>
          <a:xfrm>
            <a:off x="660206" y="4103272"/>
            <a:ext cx="2810413" cy="2000639"/>
          </a:xfrm>
          <a:prstGeom prst="rect">
            <a:avLst/>
          </a:prstGeom>
          <a:noFill/>
        </p:spPr>
        <p:txBody>
          <a:bodyPr wrap="square" lIns="179285" tIns="143428" rIns="179285" bIns="143428" rtlCol="0">
            <a:spAutoFit/>
          </a:bodyPr>
          <a:lstStyle/>
          <a:p>
            <a:pPr marL="336145" indent="-336145" defTabSz="914314">
              <a:lnSpc>
                <a:spcPct val="90000"/>
              </a:lnSpc>
              <a:buFont typeface="Arial" panose="020B0604020202020204" pitchFamily="34" charset="0"/>
              <a:buChar char="•"/>
              <a:defRPr/>
            </a:pPr>
            <a:r>
              <a:rPr lang="en-US" sz="1765" dirty="0">
                <a:solidFill>
                  <a:srgbClr val="FFFFFF"/>
                </a:solidFill>
                <a:latin typeface="Segoe UI Light"/>
              </a:rPr>
              <a:t>Leader in integration on-premises</a:t>
            </a:r>
          </a:p>
          <a:p>
            <a:pPr marL="336145" indent="-336145" defTabSz="914314">
              <a:lnSpc>
                <a:spcPct val="90000"/>
              </a:lnSpc>
              <a:buFont typeface="Arial" panose="020B0604020202020204" pitchFamily="34" charset="0"/>
              <a:buChar char="•"/>
              <a:defRPr/>
            </a:pPr>
            <a:r>
              <a:rPr lang="en-US" sz="1765" dirty="0">
                <a:solidFill>
                  <a:srgbClr val="FFFFFF"/>
                </a:solidFill>
                <a:latin typeface="Segoe UI Light"/>
              </a:rPr>
              <a:t>Handles mission critical workloads for hundreds of customers</a:t>
            </a:r>
          </a:p>
          <a:p>
            <a:pPr marL="336145" indent="-336145" defTabSz="914314">
              <a:lnSpc>
                <a:spcPct val="90000"/>
              </a:lnSpc>
              <a:buFont typeface="Arial" panose="020B0604020202020204" pitchFamily="34" charset="0"/>
              <a:buChar char="•"/>
              <a:defRPr/>
            </a:pPr>
            <a:r>
              <a:rPr lang="en-US" sz="1765" dirty="0">
                <a:solidFill>
                  <a:srgbClr val="FFFFFF"/>
                </a:solidFill>
                <a:latin typeface="Segoe UI Light"/>
              </a:rPr>
              <a:t>Renowned brand</a:t>
            </a:r>
          </a:p>
        </p:txBody>
      </p:sp>
      <p:sp>
        <p:nvSpPr>
          <p:cNvPr id="11" name="TextBox 10"/>
          <p:cNvSpPr txBox="1"/>
          <p:nvPr/>
        </p:nvSpPr>
        <p:spPr>
          <a:xfrm>
            <a:off x="4392637" y="4123689"/>
            <a:ext cx="2810413" cy="1756048"/>
          </a:xfrm>
          <a:prstGeom prst="rect">
            <a:avLst/>
          </a:prstGeom>
          <a:noFill/>
        </p:spPr>
        <p:txBody>
          <a:bodyPr wrap="square" lIns="179285" tIns="143428" rIns="179285" bIns="143428" rtlCol="0">
            <a:spAutoFit/>
          </a:bodyPr>
          <a:lstStyle/>
          <a:p>
            <a:pPr marL="336145" indent="-336145" defTabSz="914314">
              <a:lnSpc>
                <a:spcPct val="90000"/>
              </a:lnSpc>
              <a:buFont typeface="Arial" panose="020B0604020202020204" pitchFamily="34" charset="0"/>
              <a:buChar char="•"/>
              <a:defRPr/>
            </a:pPr>
            <a:r>
              <a:rPr lang="en-US" sz="1765" dirty="0">
                <a:solidFill>
                  <a:srgbClr val="FFFFFF"/>
                </a:solidFill>
                <a:latin typeface="Segoe UI Light"/>
              </a:rPr>
              <a:t>First version of BizTalk build ‘cloud-up’</a:t>
            </a:r>
          </a:p>
          <a:p>
            <a:pPr marL="336145" indent="-336145" defTabSz="914314">
              <a:lnSpc>
                <a:spcPct val="90000"/>
              </a:lnSpc>
              <a:buFont typeface="Arial" panose="020B0604020202020204" pitchFamily="34" charset="0"/>
              <a:buChar char="•"/>
              <a:defRPr/>
            </a:pPr>
            <a:r>
              <a:rPr lang="en-US" sz="1765" dirty="0">
                <a:solidFill>
                  <a:srgbClr val="FFFFFF"/>
                </a:solidFill>
                <a:latin typeface="Segoe UI Light"/>
              </a:rPr>
              <a:t>Already running mission critical workload for large customers</a:t>
            </a:r>
          </a:p>
        </p:txBody>
      </p:sp>
      <p:sp>
        <p:nvSpPr>
          <p:cNvPr id="13" name="Rectangle 12"/>
          <p:cNvSpPr/>
          <p:nvPr/>
        </p:nvSpPr>
        <p:spPr>
          <a:xfrm>
            <a:off x="8151472" y="3443293"/>
            <a:ext cx="2900548" cy="65997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82854" tIns="182854" rIns="182854" bIns="182854" rtlCol="0" anchor="t"/>
          <a:lstStyle/>
          <a:p>
            <a:pPr algn="ctr" defTabSz="914225">
              <a:defRPr/>
            </a:pPr>
            <a:r>
              <a:rPr lang="en-US" sz="2353" dirty="0">
                <a:solidFill>
                  <a:srgbClr val="FFFFFF"/>
                </a:solidFill>
                <a:latin typeface="Segoe UI Light"/>
              </a:rPr>
              <a:t>Azure App Service</a:t>
            </a:r>
          </a:p>
        </p:txBody>
      </p:sp>
      <p:sp>
        <p:nvSpPr>
          <p:cNvPr id="15" name="TextBox 14"/>
          <p:cNvSpPr txBox="1"/>
          <p:nvPr/>
        </p:nvSpPr>
        <p:spPr>
          <a:xfrm>
            <a:off x="7931012" y="4123873"/>
            <a:ext cx="3710397" cy="2733641"/>
          </a:xfrm>
          <a:prstGeom prst="rect">
            <a:avLst/>
          </a:prstGeom>
          <a:noFill/>
        </p:spPr>
        <p:txBody>
          <a:bodyPr wrap="square" lIns="179285" tIns="143428" rIns="179285" bIns="143428" rtlCol="0">
            <a:spAutoFit/>
          </a:bodyPr>
          <a:lstStyle/>
          <a:p>
            <a:pPr marL="336145" indent="-336145" defTabSz="914314">
              <a:lnSpc>
                <a:spcPct val="90000"/>
              </a:lnSpc>
              <a:buFont typeface="Arial" panose="020B0604020202020204" pitchFamily="34" charset="0"/>
              <a:buChar char="•"/>
              <a:defRPr/>
            </a:pPr>
            <a:r>
              <a:rPr lang="en-US" sz="1765" dirty="0">
                <a:solidFill>
                  <a:srgbClr val="FFFFFF"/>
                </a:solidFill>
                <a:latin typeface="Segoe UI Light"/>
              </a:rPr>
              <a:t>Includes BizTalk Services capabilities – evolved to benefit from App Service approach</a:t>
            </a:r>
          </a:p>
          <a:p>
            <a:pPr marL="336145" indent="-336145" defTabSz="914314">
              <a:lnSpc>
                <a:spcPct val="90000"/>
              </a:lnSpc>
              <a:buFont typeface="Arial" panose="020B0604020202020204" pitchFamily="34" charset="0"/>
              <a:buChar char="•"/>
              <a:defRPr/>
            </a:pPr>
            <a:r>
              <a:rPr lang="en-US" sz="1765" dirty="0">
                <a:solidFill>
                  <a:srgbClr val="FFFFFF"/>
                </a:solidFill>
                <a:latin typeface="Segoe UI Light"/>
              </a:rPr>
              <a:t>Inherently extensible</a:t>
            </a:r>
          </a:p>
          <a:p>
            <a:pPr marL="336145" indent="-336145" defTabSz="914314">
              <a:lnSpc>
                <a:spcPct val="90000"/>
              </a:lnSpc>
              <a:buFont typeface="Arial" panose="020B0604020202020204" pitchFamily="34" charset="0"/>
              <a:buChar char="•"/>
              <a:defRPr/>
            </a:pPr>
            <a:r>
              <a:rPr lang="en-US" sz="1765" dirty="0">
                <a:solidFill>
                  <a:srgbClr val="FFFFFF"/>
                </a:solidFill>
                <a:latin typeface="Segoe UI Light"/>
              </a:rPr>
              <a:t>More accessible to a broader audience, not just integration specialists</a:t>
            </a:r>
          </a:p>
          <a:p>
            <a:pPr marL="336145" indent="-336145" defTabSz="914314">
              <a:lnSpc>
                <a:spcPct val="90000"/>
              </a:lnSpc>
              <a:buFont typeface="Arial" panose="020B0604020202020204" pitchFamily="34" charset="0"/>
              <a:buChar char="•"/>
              <a:defRPr/>
            </a:pPr>
            <a:r>
              <a:rPr lang="en-US" sz="1765" dirty="0">
                <a:solidFill>
                  <a:srgbClr val="FFFFFF"/>
                </a:solidFill>
                <a:latin typeface="Segoe UI Light"/>
              </a:rPr>
              <a:t>Takes BizTalk brand and capabilities forward</a:t>
            </a:r>
          </a:p>
          <a:p>
            <a:pPr marL="336145" indent="-336145" defTabSz="914314">
              <a:lnSpc>
                <a:spcPct val="90000"/>
              </a:lnSpc>
              <a:buFont typeface="Arial" panose="020B0604020202020204" pitchFamily="34" charset="0"/>
              <a:buChar char="•"/>
              <a:defRPr/>
            </a:pPr>
            <a:endParaRPr lang="en-US" sz="1765" dirty="0">
              <a:solidFill>
                <a:srgbClr val="FFFFFF"/>
              </a:solidFill>
              <a:latin typeface="Segoe UI Light"/>
            </a:endParaRPr>
          </a:p>
        </p:txBody>
      </p:sp>
      <p:pic>
        <p:nvPicPr>
          <p:cNvPr id="16" name="Picture 1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319036" y="2138989"/>
            <a:ext cx="1184711" cy="1184711"/>
          </a:xfrm>
          <a:prstGeom prst="rect">
            <a:avLst/>
          </a:prstGeom>
        </p:spPr>
      </p:pic>
      <p:pic>
        <p:nvPicPr>
          <p:cNvPr id="17" name="Picture 16"/>
          <p:cNvPicPr>
            <a:picLocks noChangeAspect="1"/>
          </p:cNvPicPr>
          <p:nvPr/>
        </p:nvPicPr>
        <p:blipFill>
          <a:blip r:embed="rId3"/>
          <a:stretch>
            <a:fillRect/>
          </a:stretch>
        </p:blipFill>
        <p:spPr>
          <a:xfrm>
            <a:off x="9671310" y="2054770"/>
            <a:ext cx="1380711" cy="1353149"/>
          </a:xfrm>
          <a:prstGeom prst="rect">
            <a:avLst/>
          </a:prstGeom>
        </p:spPr>
      </p:pic>
      <p:sp>
        <p:nvSpPr>
          <p:cNvPr id="18" name="Rectangle 17"/>
          <p:cNvSpPr/>
          <p:nvPr/>
        </p:nvSpPr>
        <p:spPr>
          <a:xfrm>
            <a:off x="9326496" y="2552776"/>
            <a:ext cx="344814" cy="5257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82854" tIns="182854" rIns="182854" bIns="182854" rtlCol="0" anchor="t"/>
          <a:lstStyle/>
          <a:p>
            <a:pPr algn="ctr" defTabSz="914225">
              <a:defRPr/>
            </a:pPr>
            <a:r>
              <a:rPr lang="en-US" sz="2353" b="1" dirty="0">
                <a:solidFill>
                  <a:srgbClr val="FFFFFF"/>
                </a:solidFill>
                <a:latin typeface="Segoe UI"/>
              </a:rPr>
              <a:t>+</a:t>
            </a:r>
          </a:p>
        </p:txBody>
      </p:sp>
    </p:spTree>
    <p:extLst>
      <p:ext uri="{BB962C8B-B14F-4D97-AF65-F5344CB8AC3E}">
        <p14:creationId xmlns:p14="http://schemas.microsoft.com/office/powerpoint/2010/main" val="458454737"/>
      </p:ext>
    </p:extLst>
  </p:cSld>
  <p:clrMapOvr>
    <a:masterClrMapping/>
  </p:clrMapOvr>
  <p:transition>
    <p:fad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00975" y="488"/>
            <a:ext cx="5490339" cy="6862924"/>
          </a:xfrm>
          <a:prstGeom prst="rect">
            <a:avLst/>
          </a:prstGeom>
        </p:spPr>
      </p:pic>
      <p:sp>
        <p:nvSpPr>
          <p:cNvPr id="5" name="TextBox 4"/>
          <p:cNvSpPr txBox="1">
            <a:spLocks/>
          </p:cNvSpPr>
          <p:nvPr/>
        </p:nvSpPr>
        <p:spPr>
          <a:xfrm>
            <a:off x="255295" y="1288074"/>
            <a:ext cx="6042368" cy="5400825"/>
          </a:xfrm>
          <a:prstGeom prst="rect">
            <a:avLst/>
          </a:prstGeom>
          <a:noFill/>
        </p:spPr>
        <p:txBody>
          <a:bodyPr wrap="square" lIns="179285" tIns="143428" rIns="179285" bIns="143428" numCol="2" rtlCol="0">
            <a:noAutofit/>
          </a:bodyPr>
          <a:lstStyle/>
          <a:p>
            <a:pPr marL="280121" indent="-280121">
              <a:spcAft>
                <a:spcPts val="147"/>
              </a:spcAft>
              <a:buFont typeface="Arial" panose="020B0604020202020204" pitchFamily="34" charset="0"/>
              <a:buChar char="•"/>
            </a:pPr>
            <a:r>
              <a:rPr lang="en-US" sz="2000" dirty="0">
                <a:solidFill>
                  <a:schemeClr val="bg1"/>
                </a:solidFill>
              </a:rPr>
              <a:t>Box</a:t>
            </a:r>
          </a:p>
          <a:p>
            <a:pPr marL="280121" indent="-280121">
              <a:spcAft>
                <a:spcPts val="147"/>
              </a:spcAft>
              <a:buFont typeface="Arial" panose="020B0604020202020204" pitchFamily="34" charset="0"/>
              <a:buChar char="•"/>
            </a:pPr>
            <a:r>
              <a:rPr lang="en-US" sz="2000" dirty="0">
                <a:solidFill>
                  <a:schemeClr val="bg1"/>
                </a:solidFill>
              </a:rPr>
              <a:t>Chatter</a:t>
            </a:r>
          </a:p>
          <a:p>
            <a:pPr marL="280121" indent="-280121">
              <a:spcAft>
                <a:spcPts val="147"/>
              </a:spcAft>
              <a:buFont typeface="Arial" panose="020B0604020202020204" pitchFamily="34" charset="0"/>
              <a:buChar char="•"/>
            </a:pPr>
            <a:r>
              <a:rPr lang="en-US" sz="2000" dirty="0">
                <a:solidFill>
                  <a:schemeClr val="bg1"/>
                </a:solidFill>
              </a:rPr>
              <a:t>Delay</a:t>
            </a:r>
          </a:p>
          <a:p>
            <a:pPr marL="280121" indent="-280121">
              <a:spcAft>
                <a:spcPts val="147"/>
              </a:spcAft>
              <a:buFont typeface="Arial" panose="020B0604020202020204" pitchFamily="34" charset="0"/>
              <a:buChar char="•"/>
            </a:pPr>
            <a:r>
              <a:rPr lang="en-US" sz="2000" dirty="0">
                <a:solidFill>
                  <a:schemeClr val="bg1"/>
                </a:solidFill>
              </a:rPr>
              <a:t>Dropbox</a:t>
            </a:r>
          </a:p>
          <a:p>
            <a:pPr marL="280121" indent="-280121">
              <a:spcAft>
                <a:spcPts val="147"/>
              </a:spcAft>
              <a:buFont typeface="Arial" panose="020B0604020202020204" pitchFamily="34" charset="0"/>
              <a:buChar char="•"/>
            </a:pPr>
            <a:r>
              <a:rPr lang="en-US" sz="2000" dirty="0">
                <a:solidFill>
                  <a:schemeClr val="bg1"/>
                </a:solidFill>
              </a:rPr>
              <a:t>Azure HD Insight</a:t>
            </a:r>
          </a:p>
          <a:p>
            <a:pPr marL="280121" indent="-280121">
              <a:spcAft>
                <a:spcPts val="147"/>
              </a:spcAft>
              <a:buFont typeface="Arial" panose="020B0604020202020204" pitchFamily="34" charset="0"/>
              <a:buChar char="•"/>
            </a:pPr>
            <a:r>
              <a:rPr lang="en-US" sz="2000" dirty="0" err="1">
                <a:solidFill>
                  <a:schemeClr val="bg1"/>
                </a:solidFill>
              </a:rPr>
              <a:t>Marketo</a:t>
            </a:r>
            <a:endParaRPr lang="en-US" sz="2000" dirty="0">
              <a:solidFill>
                <a:schemeClr val="bg1"/>
              </a:solidFill>
            </a:endParaRPr>
          </a:p>
          <a:p>
            <a:pPr marL="280121" indent="-280121">
              <a:spcAft>
                <a:spcPts val="147"/>
              </a:spcAft>
              <a:buFont typeface="Arial" panose="020B0604020202020204" pitchFamily="34" charset="0"/>
              <a:buChar char="•"/>
            </a:pPr>
            <a:r>
              <a:rPr lang="en-US" sz="2000" dirty="0">
                <a:solidFill>
                  <a:schemeClr val="bg1"/>
                </a:solidFill>
              </a:rPr>
              <a:t>Azure Media Services</a:t>
            </a:r>
          </a:p>
          <a:p>
            <a:pPr marL="280121" indent="-280121">
              <a:spcAft>
                <a:spcPts val="147"/>
              </a:spcAft>
              <a:buFont typeface="Arial" panose="020B0604020202020204" pitchFamily="34" charset="0"/>
              <a:buChar char="•"/>
            </a:pPr>
            <a:r>
              <a:rPr lang="en-US" sz="2000" dirty="0">
                <a:solidFill>
                  <a:schemeClr val="bg1"/>
                </a:solidFill>
              </a:rPr>
              <a:t>OneDrive</a:t>
            </a:r>
          </a:p>
          <a:p>
            <a:pPr marL="280121" indent="-280121">
              <a:spcAft>
                <a:spcPts val="147"/>
              </a:spcAft>
              <a:buFont typeface="Arial" panose="020B0604020202020204" pitchFamily="34" charset="0"/>
              <a:buChar char="•"/>
            </a:pPr>
            <a:r>
              <a:rPr lang="en-US" sz="2000" dirty="0">
                <a:solidFill>
                  <a:schemeClr val="bg1"/>
                </a:solidFill>
              </a:rPr>
              <a:t>SharePoint </a:t>
            </a:r>
          </a:p>
          <a:p>
            <a:pPr marL="280121" indent="-280121">
              <a:spcAft>
                <a:spcPts val="147"/>
              </a:spcAft>
              <a:buFont typeface="Arial" panose="020B0604020202020204" pitchFamily="34" charset="0"/>
              <a:buChar char="•"/>
            </a:pPr>
            <a:r>
              <a:rPr lang="en-US" sz="2000" dirty="0">
                <a:solidFill>
                  <a:schemeClr val="bg1"/>
                </a:solidFill>
              </a:rPr>
              <a:t>SQL Server</a:t>
            </a:r>
          </a:p>
          <a:p>
            <a:pPr marL="280121" indent="-280121">
              <a:spcAft>
                <a:spcPts val="147"/>
              </a:spcAft>
              <a:buFont typeface="Arial" panose="020B0604020202020204" pitchFamily="34" charset="0"/>
              <a:buChar char="•"/>
            </a:pPr>
            <a:r>
              <a:rPr lang="en-US" sz="2000" dirty="0">
                <a:solidFill>
                  <a:schemeClr val="bg1"/>
                </a:solidFill>
              </a:rPr>
              <a:t>Office 365</a:t>
            </a:r>
          </a:p>
          <a:p>
            <a:pPr marL="280121" indent="-280121">
              <a:spcAft>
                <a:spcPts val="147"/>
              </a:spcAft>
              <a:buFont typeface="Arial" panose="020B0604020202020204" pitchFamily="34" charset="0"/>
              <a:buChar char="•"/>
            </a:pPr>
            <a:r>
              <a:rPr lang="en-US" sz="2000" dirty="0">
                <a:solidFill>
                  <a:schemeClr val="bg1"/>
                </a:solidFill>
              </a:rPr>
              <a:t>Oracle</a:t>
            </a:r>
          </a:p>
          <a:p>
            <a:pPr marL="280121" indent="-280121">
              <a:spcAft>
                <a:spcPts val="147"/>
              </a:spcAft>
              <a:buFont typeface="Arial" panose="020B0604020202020204" pitchFamily="34" charset="0"/>
              <a:buChar char="•"/>
            </a:pPr>
            <a:r>
              <a:rPr lang="en-US" sz="2000" dirty="0">
                <a:solidFill>
                  <a:schemeClr val="bg1"/>
                </a:solidFill>
              </a:rPr>
              <a:t>QuickBooks</a:t>
            </a:r>
          </a:p>
          <a:p>
            <a:pPr marL="280121" indent="-280121">
              <a:spcAft>
                <a:spcPts val="147"/>
              </a:spcAft>
              <a:buFont typeface="Arial" panose="020B0604020202020204" pitchFamily="34" charset="0"/>
              <a:buChar char="•"/>
            </a:pPr>
            <a:r>
              <a:rPr lang="en-US" sz="2000" dirty="0" err="1">
                <a:solidFill>
                  <a:schemeClr val="bg1"/>
                </a:solidFill>
              </a:rPr>
              <a:t>SalesForce</a:t>
            </a:r>
            <a:endParaRPr lang="en-US" sz="2000" dirty="0">
              <a:solidFill>
                <a:schemeClr val="bg1"/>
              </a:solidFill>
            </a:endParaRPr>
          </a:p>
          <a:p>
            <a:pPr marL="280121" indent="-280121">
              <a:spcAft>
                <a:spcPts val="147"/>
              </a:spcAft>
              <a:buFont typeface="Arial" panose="020B0604020202020204" pitchFamily="34" charset="0"/>
              <a:buChar char="•"/>
            </a:pPr>
            <a:r>
              <a:rPr lang="en-US" sz="2000" dirty="0">
                <a:solidFill>
                  <a:schemeClr val="bg1"/>
                </a:solidFill>
              </a:rPr>
              <a:t>Sugar CRM </a:t>
            </a:r>
          </a:p>
          <a:p>
            <a:pPr marL="280121" indent="-280121">
              <a:spcAft>
                <a:spcPts val="147"/>
              </a:spcAft>
              <a:buFont typeface="Arial" panose="020B0604020202020204" pitchFamily="34" charset="0"/>
              <a:buChar char="•"/>
            </a:pPr>
            <a:r>
              <a:rPr lang="en-US" sz="2000" dirty="0">
                <a:solidFill>
                  <a:schemeClr val="bg1"/>
                </a:solidFill>
              </a:rPr>
              <a:t>SAP</a:t>
            </a:r>
          </a:p>
          <a:p>
            <a:pPr marL="280121" indent="-280121">
              <a:spcAft>
                <a:spcPts val="147"/>
              </a:spcAft>
              <a:buFont typeface="Arial" panose="020B0604020202020204" pitchFamily="34" charset="0"/>
              <a:buChar char="•"/>
            </a:pPr>
            <a:r>
              <a:rPr lang="en-US" sz="2000" dirty="0">
                <a:solidFill>
                  <a:schemeClr val="bg1"/>
                </a:solidFill>
              </a:rPr>
              <a:t>Azure Service Bus</a:t>
            </a:r>
          </a:p>
          <a:p>
            <a:pPr marL="280121" indent="-280121">
              <a:spcAft>
                <a:spcPts val="147"/>
              </a:spcAft>
              <a:buFont typeface="Arial" panose="020B0604020202020204" pitchFamily="34" charset="0"/>
              <a:buChar char="•"/>
            </a:pPr>
            <a:r>
              <a:rPr lang="en-US" sz="2000" dirty="0">
                <a:solidFill>
                  <a:schemeClr val="bg1"/>
                </a:solidFill>
              </a:rPr>
              <a:t>Azure Storage</a:t>
            </a:r>
          </a:p>
          <a:p>
            <a:pPr marL="280121" indent="-280121">
              <a:spcAft>
                <a:spcPts val="147"/>
              </a:spcAft>
              <a:buFont typeface="Arial" panose="020B0604020202020204" pitchFamily="34" charset="0"/>
              <a:buChar char="•"/>
            </a:pPr>
            <a:r>
              <a:rPr lang="en-US" sz="2000" dirty="0">
                <a:solidFill>
                  <a:schemeClr val="bg1"/>
                </a:solidFill>
              </a:rPr>
              <a:t>Timer / Recurrence</a:t>
            </a:r>
          </a:p>
          <a:p>
            <a:pPr marL="280121" indent="-280121">
              <a:spcAft>
                <a:spcPts val="147"/>
              </a:spcAft>
              <a:buFont typeface="Arial" panose="020B0604020202020204" pitchFamily="34" charset="0"/>
              <a:buChar char="•"/>
            </a:pPr>
            <a:r>
              <a:rPr lang="en-US" sz="2000" dirty="0" err="1">
                <a:solidFill>
                  <a:schemeClr val="bg1"/>
                </a:solidFill>
              </a:rPr>
              <a:t>Twilio</a:t>
            </a:r>
            <a:endParaRPr lang="en-US" sz="2000" dirty="0">
              <a:solidFill>
                <a:schemeClr val="bg1"/>
              </a:solidFill>
            </a:endParaRPr>
          </a:p>
          <a:p>
            <a:pPr marL="280121" indent="-280121">
              <a:spcAft>
                <a:spcPts val="147"/>
              </a:spcAft>
              <a:buFont typeface="Arial" panose="020B0604020202020204" pitchFamily="34" charset="0"/>
              <a:buChar char="•"/>
            </a:pPr>
            <a:r>
              <a:rPr lang="en-US" sz="2000" dirty="0">
                <a:solidFill>
                  <a:schemeClr val="bg1"/>
                </a:solidFill>
              </a:rPr>
              <a:t>Twitter</a:t>
            </a:r>
          </a:p>
          <a:p>
            <a:pPr marL="280121" indent="-280121">
              <a:spcAft>
                <a:spcPts val="147"/>
              </a:spcAft>
              <a:buFont typeface="Arial" panose="020B0604020202020204" pitchFamily="34" charset="0"/>
              <a:buChar char="•"/>
            </a:pPr>
            <a:r>
              <a:rPr lang="en-US" sz="2000" dirty="0">
                <a:solidFill>
                  <a:schemeClr val="bg1"/>
                </a:solidFill>
              </a:rPr>
              <a:t>IBM DB2 </a:t>
            </a:r>
          </a:p>
          <a:p>
            <a:pPr marL="280121" indent="-280121">
              <a:spcAft>
                <a:spcPts val="147"/>
              </a:spcAft>
              <a:buFont typeface="Arial" panose="020B0604020202020204" pitchFamily="34" charset="0"/>
              <a:buChar char="•"/>
            </a:pPr>
            <a:r>
              <a:rPr lang="en-US" sz="2000" dirty="0">
                <a:solidFill>
                  <a:schemeClr val="bg1"/>
                </a:solidFill>
              </a:rPr>
              <a:t>Informix</a:t>
            </a:r>
          </a:p>
          <a:p>
            <a:pPr marL="280121" indent="-280121">
              <a:spcAft>
                <a:spcPts val="147"/>
              </a:spcAft>
              <a:buFont typeface="Arial" panose="020B0604020202020204" pitchFamily="34" charset="0"/>
              <a:buChar char="•"/>
            </a:pPr>
            <a:r>
              <a:rPr lang="en-US" sz="2000" dirty="0" err="1">
                <a:solidFill>
                  <a:schemeClr val="bg1"/>
                </a:solidFill>
              </a:rPr>
              <a:t>Websphere</a:t>
            </a:r>
            <a:r>
              <a:rPr lang="en-US" sz="2000" dirty="0">
                <a:solidFill>
                  <a:schemeClr val="bg1"/>
                </a:solidFill>
              </a:rPr>
              <a:t> MQ</a:t>
            </a:r>
          </a:p>
          <a:p>
            <a:pPr marL="280121" indent="-280121">
              <a:spcAft>
                <a:spcPts val="147"/>
              </a:spcAft>
              <a:buFont typeface="Arial" panose="020B0604020202020204" pitchFamily="34" charset="0"/>
              <a:buChar char="•"/>
            </a:pPr>
            <a:r>
              <a:rPr lang="en-US" sz="2000" dirty="0">
                <a:solidFill>
                  <a:schemeClr val="bg1"/>
                </a:solidFill>
              </a:rPr>
              <a:t>Azure Web Jobs</a:t>
            </a:r>
          </a:p>
          <a:p>
            <a:pPr marL="280121" indent="-280121">
              <a:spcAft>
                <a:spcPts val="147"/>
              </a:spcAft>
              <a:buFont typeface="Arial" panose="020B0604020202020204" pitchFamily="34" charset="0"/>
              <a:buChar char="•"/>
            </a:pPr>
            <a:r>
              <a:rPr lang="en-US" sz="2000" dirty="0">
                <a:solidFill>
                  <a:schemeClr val="bg1"/>
                </a:solidFill>
              </a:rPr>
              <a:t>Yammer</a:t>
            </a:r>
          </a:p>
          <a:p>
            <a:pPr marL="280121" indent="-280121">
              <a:spcAft>
                <a:spcPts val="147"/>
              </a:spcAft>
              <a:buFont typeface="Arial" panose="020B0604020202020204" pitchFamily="34" charset="0"/>
              <a:buChar char="•"/>
            </a:pPr>
            <a:r>
              <a:rPr lang="en-US" sz="2000" dirty="0">
                <a:solidFill>
                  <a:schemeClr val="bg1"/>
                </a:solidFill>
              </a:rPr>
              <a:t>Dynamics CRM</a:t>
            </a:r>
          </a:p>
          <a:p>
            <a:pPr marL="280121" indent="-280121">
              <a:spcAft>
                <a:spcPts val="147"/>
              </a:spcAft>
              <a:buFont typeface="Arial" panose="020B0604020202020204" pitchFamily="34" charset="0"/>
              <a:buChar char="•"/>
            </a:pPr>
            <a:r>
              <a:rPr lang="en-US" sz="2000" dirty="0">
                <a:solidFill>
                  <a:schemeClr val="bg1"/>
                </a:solidFill>
              </a:rPr>
              <a:t>Dynamics AX</a:t>
            </a:r>
          </a:p>
          <a:p>
            <a:pPr marL="280121" indent="-280121">
              <a:spcAft>
                <a:spcPts val="147"/>
              </a:spcAft>
              <a:buFont typeface="Arial" panose="020B0604020202020204" pitchFamily="34" charset="0"/>
              <a:buChar char="•"/>
            </a:pPr>
            <a:r>
              <a:rPr lang="en-US" sz="2000" dirty="0">
                <a:solidFill>
                  <a:schemeClr val="bg1"/>
                </a:solidFill>
              </a:rPr>
              <a:t>Hybrid </a:t>
            </a:r>
            <a:r>
              <a:rPr lang="en-US" sz="2000" dirty="0" smtClean="0">
                <a:solidFill>
                  <a:schemeClr val="bg1"/>
                </a:solidFill>
              </a:rPr>
              <a:t>Connectivity</a:t>
            </a:r>
            <a:endParaRPr lang="en-US" sz="2000" dirty="0">
              <a:solidFill>
                <a:schemeClr val="bg1"/>
              </a:solidFill>
            </a:endParaRPr>
          </a:p>
        </p:txBody>
      </p:sp>
      <p:sp>
        <p:nvSpPr>
          <p:cNvPr id="14" name="Title 1"/>
          <p:cNvSpPr>
            <a:spLocks noGrp="1"/>
          </p:cNvSpPr>
          <p:nvPr>
            <p:ph type="title" idx="4294967295"/>
          </p:nvPr>
        </p:nvSpPr>
        <p:spPr>
          <a:xfrm>
            <a:off x="255295" y="368008"/>
            <a:ext cx="6176963" cy="836612"/>
          </a:xfrm>
          <a:prstGeom prst="rect">
            <a:avLst/>
          </a:prstGeom>
        </p:spPr>
        <p:txBody>
          <a:bodyPr anchor="ctr"/>
          <a:lstStyle/>
          <a:p>
            <a:pPr>
              <a:lnSpc>
                <a:spcPct val="100000"/>
              </a:lnSpc>
            </a:pPr>
            <a:r>
              <a:rPr lang="en-US" sz="3921" dirty="0"/>
              <a:t>Built-in API Connectors</a:t>
            </a:r>
          </a:p>
        </p:txBody>
      </p:sp>
      <p:pic>
        <p:nvPicPr>
          <p:cNvPr id="12" name="Picture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27959" y="451462"/>
            <a:ext cx="669704" cy="669704"/>
          </a:xfrm>
          <a:prstGeom prst="rect">
            <a:avLst/>
          </a:prstGeom>
        </p:spPr>
      </p:pic>
    </p:spTree>
    <p:extLst>
      <p:ext uri="{BB962C8B-B14F-4D97-AF65-F5344CB8AC3E}">
        <p14:creationId xmlns:p14="http://schemas.microsoft.com/office/powerpoint/2010/main" val="213994888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1+#ppt_w/2"/>
                                          </p:val>
                                        </p:tav>
                                        <p:tav tm="100000">
                                          <p:val>
                                            <p:strVal val="#ppt_x"/>
                                          </p:val>
                                        </p:tav>
                                      </p:tavLst>
                                    </p:anim>
                                    <p:anim calcmode="lin" valueType="num">
                                      <p:cBhvr additive="base">
                                        <p:cTn id="8" dur="5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00975" y="488"/>
            <a:ext cx="5490339" cy="6862924"/>
          </a:xfrm>
          <a:prstGeom prst="rect">
            <a:avLst/>
          </a:prstGeom>
        </p:spPr>
      </p:pic>
      <p:sp>
        <p:nvSpPr>
          <p:cNvPr id="5" name="TextBox 4"/>
          <p:cNvSpPr txBox="1">
            <a:spLocks/>
          </p:cNvSpPr>
          <p:nvPr/>
        </p:nvSpPr>
        <p:spPr>
          <a:xfrm>
            <a:off x="255295" y="1288075"/>
            <a:ext cx="6042368" cy="1680594"/>
          </a:xfrm>
          <a:prstGeom prst="rect">
            <a:avLst/>
          </a:prstGeom>
          <a:noFill/>
        </p:spPr>
        <p:txBody>
          <a:bodyPr wrap="square" lIns="179285" tIns="143428" rIns="179285" bIns="143428" numCol="2" rtlCol="0">
            <a:noAutofit/>
          </a:bodyPr>
          <a:lstStyle/>
          <a:p>
            <a:pPr marL="285750" indent="-285750">
              <a:spcAft>
                <a:spcPts val="150"/>
              </a:spcAft>
              <a:buFont typeface="Arial" panose="020B0604020202020204" pitchFamily="34" charset="0"/>
              <a:buChar char="•"/>
            </a:pPr>
            <a:r>
              <a:rPr lang="en-US" sz="2000" dirty="0">
                <a:solidFill>
                  <a:srgbClr val="FFFFFF"/>
                </a:solidFill>
              </a:rPr>
              <a:t>HTTP, HTTPS </a:t>
            </a:r>
          </a:p>
          <a:p>
            <a:pPr marL="285750" indent="-285750">
              <a:spcAft>
                <a:spcPts val="150"/>
              </a:spcAft>
              <a:buFont typeface="Arial" panose="020B0604020202020204" pitchFamily="34" charset="0"/>
              <a:buChar char="•"/>
            </a:pPr>
            <a:r>
              <a:rPr lang="en-US" sz="2000" dirty="0">
                <a:solidFill>
                  <a:srgbClr val="FFFFFF"/>
                </a:solidFill>
              </a:rPr>
              <a:t>File</a:t>
            </a:r>
          </a:p>
          <a:p>
            <a:pPr marL="285750" indent="-285750">
              <a:spcAft>
                <a:spcPts val="150"/>
              </a:spcAft>
              <a:buFont typeface="Arial" panose="020B0604020202020204" pitchFamily="34" charset="0"/>
              <a:buChar char="•"/>
            </a:pPr>
            <a:r>
              <a:rPr lang="en-US" sz="2000" dirty="0">
                <a:solidFill>
                  <a:srgbClr val="FFFFFF"/>
                </a:solidFill>
              </a:rPr>
              <a:t>Flat File</a:t>
            </a:r>
          </a:p>
          <a:p>
            <a:pPr marL="285750" indent="-285750">
              <a:spcAft>
                <a:spcPts val="150"/>
              </a:spcAft>
              <a:buFont typeface="Arial" panose="020B0604020202020204" pitchFamily="34" charset="0"/>
              <a:buChar char="•"/>
            </a:pPr>
            <a:r>
              <a:rPr lang="en-US" sz="2000" dirty="0">
                <a:solidFill>
                  <a:srgbClr val="FFFFFF"/>
                </a:solidFill>
              </a:rPr>
              <a:t>FTP, SFTP</a:t>
            </a:r>
          </a:p>
          <a:p>
            <a:pPr marL="285750" indent="-285750">
              <a:spcAft>
                <a:spcPts val="150"/>
              </a:spcAft>
              <a:buFont typeface="Arial" panose="020B0604020202020204" pitchFamily="34" charset="0"/>
              <a:buChar char="•"/>
            </a:pPr>
            <a:r>
              <a:rPr lang="en-US" sz="2000" dirty="0">
                <a:solidFill>
                  <a:srgbClr val="FFFFFF"/>
                </a:solidFill>
              </a:rPr>
              <a:t>POP3/IMAP</a:t>
            </a:r>
          </a:p>
          <a:p>
            <a:pPr marL="285750" indent="-285750">
              <a:spcAft>
                <a:spcPts val="150"/>
              </a:spcAft>
              <a:buFont typeface="Arial" panose="020B0604020202020204" pitchFamily="34" charset="0"/>
              <a:buChar char="•"/>
            </a:pPr>
            <a:r>
              <a:rPr lang="en-US" sz="2000" dirty="0">
                <a:solidFill>
                  <a:srgbClr val="FFFFFF"/>
                </a:solidFill>
              </a:rPr>
              <a:t>SMTP</a:t>
            </a:r>
          </a:p>
          <a:p>
            <a:pPr marL="285750" indent="-285750">
              <a:spcAft>
                <a:spcPts val="150"/>
              </a:spcAft>
              <a:buFont typeface="Arial" panose="020B0604020202020204" pitchFamily="34" charset="0"/>
              <a:buChar char="•"/>
            </a:pPr>
            <a:r>
              <a:rPr lang="en-US" sz="2000" dirty="0">
                <a:solidFill>
                  <a:srgbClr val="FFFFFF"/>
                </a:solidFill>
              </a:rPr>
              <a:t>SOAP + WCF</a:t>
            </a:r>
          </a:p>
        </p:txBody>
      </p:sp>
      <p:sp>
        <p:nvSpPr>
          <p:cNvPr id="14" name="Title 1"/>
          <p:cNvSpPr>
            <a:spLocks noGrp="1"/>
          </p:cNvSpPr>
          <p:nvPr>
            <p:ph type="title" idx="4294967295"/>
          </p:nvPr>
        </p:nvSpPr>
        <p:spPr>
          <a:xfrm>
            <a:off x="255295" y="368008"/>
            <a:ext cx="6176963" cy="836612"/>
          </a:xfrm>
          <a:prstGeom prst="rect">
            <a:avLst/>
          </a:prstGeom>
        </p:spPr>
        <p:txBody>
          <a:bodyPr anchor="ctr"/>
          <a:lstStyle/>
          <a:p>
            <a:r>
              <a:rPr lang="en-US" sz="4000" dirty="0">
                <a:solidFill>
                  <a:srgbClr val="FFFFFF"/>
                </a:solidFill>
              </a:rPr>
              <a:t>Protocols</a:t>
            </a:r>
          </a:p>
        </p:txBody>
      </p:sp>
      <p:pic>
        <p:nvPicPr>
          <p:cNvPr id="12" name="Picture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27959" y="451462"/>
            <a:ext cx="669704" cy="669704"/>
          </a:xfrm>
          <a:prstGeom prst="rect">
            <a:avLst/>
          </a:prstGeom>
        </p:spPr>
      </p:pic>
      <p:sp>
        <p:nvSpPr>
          <p:cNvPr id="6" name="TextBox 5"/>
          <p:cNvSpPr txBox="1">
            <a:spLocks/>
          </p:cNvSpPr>
          <p:nvPr/>
        </p:nvSpPr>
        <p:spPr>
          <a:xfrm>
            <a:off x="255295" y="3972191"/>
            <a:ext cx="6042368" cy="1680594"/>
          </a:xfrm>
          <a:prstGeom prst="rect">
            <a:avLst/>
          </a:prstGeom>
          <a:noFill/>
        </p:spPr>
        <p:txBody>
          <a:bodyPr wrap="square" lIns="179285" tIns="143428" rIns="179285" bIns="143428" numCol="2" rtlCol="0">
            <a:noAutofit/>
          </a:bodyPr>
          <a:lstStyle/>
          <a:p>
            <a:pPr marL="285750" indent="-285750">
              <a:spcAft>
                <a:spcPts val="150"/>
              </a:spcAft>
              <a:buFont typeface="Arial" panose="020B0604020202020204" pitchFamily="34" charset="0"/>
              <a:buChar char="•"/>
            </a:pPr>
            <a:r>
              <a:rPr lang="en-US" sz="2000" dirty="0">
                <a:solidFill>
                  <a:srgbClr val="FFFFFF"/>
                </a:solidFill>
              </a:rPr>
              <a:t>Batching / </a:t>
            </a:r>
            <a:r>
              <a:rPr lang="en-US" sz="2000" dirty="0" err="1">
                <a:solidFill>
                  <a:srgbClr val="FFFFFF"/>
                </a:solidFill>
              </a:rPr>
              <a:t>Debatching</a:t>
            </a:r>
            <a:endParaRPr lang="en-US" sz="2000" dirty="0">
              <a:solidFill>
                <a:srgbClr val="FFFFFF"/>
              </a:solidFill>
            </a:endParaRPr>
          </a:p>
          <a:p>
            <a:pPr marL="285750" indent="-285750">
              <a:spcAft>
                <a:spcPts val="150"/>
              </a:spcAft>
              <a:buFont typeface="Arial" panose="020B0604020202020204" pitchFamily="34" charset="0"/>
              <a:buChar char="•"/>
            </a:pPr>
            <a:r>
              <a:rPr lang="en-US" sz="2000" dirty="0">
                <a:solidFill>
                  <a:srgbClr val="FFFFFF"/>
                </a:solidFill>
              </a:rPr>
              <a:t>Validate</a:t>
            </a:r>
          </a:p>
          <a:p>
            <a:pPr marL="285750" indent="-285750">
              <a:spcAft>
                <a:spcPts val="150"/>
              </a:spcAft>
              <a:buFont typeface="Arial" panose="020B0604020202020204" pitchFamily="34" charset="0"/>
              <a:buChar char="•"/>
            </a:pPr>
            <a:r>
              <a:rPr lang="en-US" sz="2000" dirty="0">
                <a:solidFill>
                  <a:srgbClr val="FFFFFF"/>
                </a:solidFill>
              </a:rPr>
              <a:t>Extract (XPath)</a:t>
            </a:r>
          </a:p>
          <a:p>
            <a:pPr marL="285750" indent="-285750">
              <a:spcAft>
                <a:spcPts val="150"/>
              </a:spcAft>
              <a:buFont typeface="Arial" panose="020B0604020202020204" pitchFamily="34" charset="0"/>
              <a:buChar char="•"/>
            </a:pPr>
            <a:r>
              <a:rPr lang="en-US" sz="2000" dirty="0">
                <a:solidFill>
                  <a:srgbClr val="FFFFFF"/>
                </a:solidFill>
              </a:rPr>
              <a:t>Transform (+Mapper)</a:t>
            </a:r>
          </a:p>
          <a:p>
            <a:pPr marL="285750" indent="-285750">
              <a:spcAft>
                <a:spcPts val="150"/>
              </a:spcAft>
              <a:buFont typeface="Arial" panose="020B0604020202020204" pitchFamily="34" charset="0"/>
              <a:buChar char="•"/>
            </a:pPr>
            <a:r>
              <a:rPr lang="en-US" sz="2000" dirty="0">
                <a:solidFill>
                  <a:srgbClr val="FFFFFF"/>
                </a:solidFill>
              </a:rPr>
              <a:t>Convert (XML-JSON)</a:t>
            </a:r>
          </a:p>
          <a:p>
            <a:pPr marL="285750" indent="-285750">
              <a:spcAft>
                <a:spcPts val="150"/>
              </a:spcAft>
              <a:buFont typeface="Arial" panose="020B0604020202020204" pitchFamily="34" charset="0"/>
              <a:buChar char="•"/>
            </a:pPr>
            <a:r>
              <a:rPr lang="en-US" sz="2000" dirty="0">
                <a:solidFill>
                  <a:srgbClr val="FFFFFF"/>
                </a:solidFill>
              </a:rPr>
              <a:t>Convert (XML-FF)</a:t>
            </a:r>
          </a:p>
          <a:p>
            <a:pPr marL="285750" indent="-285750">
              <a:spcAft>
                <a:spcPts val="150"/>
              </a:spcAft>
              <a:buFont typeface="Arial" panose="020B0604020202020204" pitchFamily="34" charset="0"/>
              <a:buChar char="•"/>
            </a:pPr>
            <a:r>
              <a:rPr lang="en-US" sz="2000" dirty="0">
                <a:solidFill>
                  <a:srgbClr val="FFFFFF"/>
                </a:solidFill>
              </a:rPr>
              <a:t>X12</a:t>
            </a:r>
          </a:p>
          <a:p>
            <a:pPr marL="285750" indent="-285750">
              <a:spcAft>
                <a:spcPts val="150"/>
              </a:spcAft>
              <a:buFont typeface="Arial" panose="020B0604020202020204" pitchFamily="34" charset="0"/>
              <a:buChar char="•"/>
            </a:pPr>
            <a:r>
              <a:rPr lang="en-US" sz="2000" dirty="0">
                <a:solidFill>
                  <a:srgbClr val="FFFFFF"/>
                </a:solidFill>
              </a:rPr>
              <a:t>EDIFACT</a:t>
            </a:r>
          </a:p>
          <a:p>
            <a:pPr marL="285750" indent="-285750">
              <a:spcAft>
                <a:spcPts val="150"/>
              </a:spcAft>
              <a:buFont typeface="Arial" panose="020B0604020202020204" pitchFamily="34" charset="0"/>
              <a:buChar char="•"/>
            </a:pPr>
            <a:r>
              <a:rPr lang="en-US" sz="2000" dirty="0">
                <a:solidFill>
                  <a:srgbClr val="FFFFFF"/>
                </a:solidFill>
              </a:rPr>
              <a:t>AS2</a:t>
            </a:r>
          </a:p>
          <a:p>
            <a:pPr marL="285750" indent="-285750">
              <a:spcAft>
                <a:spcPts val="150"/>
              </a:spcAft>
              <a:buFont typeface="Arial" panose="020B0604020202020204" pitchFamily="34" charset="0"/>
              <a:buChar char="•"/>
            </a:pPr>
            <a:r>
              <a:rPr lang="en-US" sz="2000" dirty="0">
                <a:solidFill>
                  <a:srgbClr val="FFFFFF"/>
                </a:solidFill>
              </a:rPr>
              <a:t>TPMOM</a:t>
            </a:r>
          </a:p>
          <a:p>
            <a:pPr marL="285750" indent="-285750">
              <a:spcAft>
                <a:spcPts val="150"/>
              </a:spcAft>
              <a:buFont typeface="Arial" panose="020B0604020202020204" pitchFamily="34" charset="0"/>
              <a:buChar char="•"/>
            </a:pPr>
            <a:r>
              <a:rPr lang="en-US" sz="2000" dirty="0">
                <a:solidFill>
                  <a:srgbClr val="FFFFFF"/>
                </a:solidFill>
              </a:rPr>
              <a:t>Rules Engine</a:t>
            </a:r>
          </a:p>
        </p:txBody>
      </p:sp>
      <p:sp>
        <p:nvSpPr>
          <p:cNvPr id="7" name="Title 1"/>
          <p:cNvSpPr txBox="1">
            <a:spLocks/>
          </p:cNvSpPr>
          <p:nvPr/>
        </p:nvSpPr>
        <p:spPr>
          <a:xfrm>
            <a:off x="255295" y="3052124"/>
            <a:ext cx="6176963" cy="836612"/>
          </a:xfrm>
          <a:prstGeom prst="rect">
            <a:avLst/>
          </a:prstGeom>
        </p:spPr>
        <p:txBody>
          <a:bodyPr anchor="ctr"/>
          <a:lst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a:lstStyle>
          <a:p>
            <a:r>
              <a:rPr lang="en-US" sz="4000" dirty="0">
                <a:solidFill>
                  <a:srgbClr val="FFFFFF"/>
                </a:solidFill>
              </a:rPr>
              <a:t>BizTalk Services</a:t>
            </a:r>
          </a:p>
        </p:txBody>
      </p:sp>
    </p:spTree>
    <p:extLst>
      <p:ext uri="{BB962C8B-B14F-4D97-AF65-F5344CB8AC3E}">
        <p14:creationId xmlns:p14="http://schemas.microsoft.com/office/powerpoint/2010/main" val="1058095209"/>
      </p:ext>
    </p:extLst>
  </p:cSld>
  <p:clrMapOvr>
    <a:masterClrMapping/>
  </p:clrMapOvr>
  <p:transition spd="slow">
    <p:wip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709937" y="611794"/>
            <a:ext cx="8772126" cy="917575"/>
          </a:xfrm>
        </p:spPr>
        <p:txBody>
          <a:bodyPr/>
          <a:lstStyle/>
          <a:p>
            <a:pPr algn="ctr"/>
            <a:r>
              <a:rPr lang="en-US" sz="4800" dirty="0" smtClean="0"/>
              <a:t>Connecting to On-Premises Data</a:t>
            </a:r>
            <a:endParaRPr lang="en-US" sz="4800" dirty="0"/>
          </a:p>
        </p:txBody>
      </p:sp>
      <p:sp>
        <p:nvSpPr>
          <p:cNvPr id="2" name="Text Placeholder 1"/>
          <p:cNvSpPr>
            <a:spLocks noGrp="1"/>
          </p:cNvSpPr>
          <p:nvPr>
            <p:ph sz="quarter" idx="10"/>
          </p:nvPr>
        </p:nvSpPr>
        <p:spPr>
          <a:xfrm>
            <a:off x="1014136" y="1841326"/>
            <a:ext cx="4572000" cy="4343400"/>
          </a:xfrm>
        </p:spPr>
        <p:txBody>
          <a:bodyPr/>
          <a:lstStyle/>
          <a:p>
            <a:pPr marL="0" indent="0">
              <a:buNone/>
            </a:pPr>
            <a:r>
              <a:rPr lang="en-US" sz="3600" dirty="0" smtClean="0">
                <a:latin typeface="+mn-lt"/>
              </a:rPr>
              <a:t>Hybrid Connections</a:t>
            </a:r>
            <a:endParaRPr lang="en-US" sz="3600" dirty="0">
              <a:latin typeface="+mn-lt"/>
            </a:endParaRPr>
          </a:p>
          <a:p>
            <a:r>
              <a:rPr lang="en-US" sz="2400" dirty="0"/>
              <a:t>Allows Web Apps, Mobile Apps, and Logic Apps to access existing on-premises data</a:t>
            </a:r>
          </a:p>
          <a:p>
            <a:r>
              <a:rPr lang="en-US" sz="2400" dirty="0"/>
              <a:t>Multiple apps can share a hybrid connection</a:t>
            </a:r>
          </a:p>
          <a:p>
            <a:r>
              <a:rPr lang="en-US" sz="2400" dirty="0"/>
              <a:t>TCP ports for network access to specific resources</a:t>
            </a:r>
          </a:p>
          <a:p>
            <a:r>
              <a:rPr lang="en-US" sz="2400" dirty="0"/>
              <a:t>Group Policy settings, event and audit logs</a:t>
            </a:r>
            <a:endParaRPr lang="en-US" sz="2400" dirty="0" smtClean="0"/>
          </a:p>
          <a:p>
            <a:endParaRPr lang="en-US" dirty="0" smtClean="0"/>
          </a:p>
          <a:p>
            <a:endParaRPr lang="en-US" dirty="0" smtClean="0"/>
          </a:p>
          <a:p>
            <a:endParaRPr lang="en-US" dirty="0"/>
          </a:p>
          <a:p>
            <a:endParaRPr lang="en-US" dirty="0"/>
          </a:p>
        </p:txBody>
      </p:sp>
      <p:sp>
        <p:nvSpPr>
          <p:cNvPr id="6" name="Text Placeholder 3"/>
          <p:cNvSpPr>
            <a:spLocks noGrp="1"/>
          </p:cNvSpPr>
          <p:nvPr/>
        </p:nvSpPr>
        <p:spPr>
          <a:xfrm>
            <a:off x="6538174" y="1841326"/>
            <a:ext cx="4572000" cy="3484375"/>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600" dirty="0">
                <a:solidFill>
                  <a:schemeClr val="bg1"/>
                </a:solidFill>
                <a:latin typeface="+mn-lt"/>
              </a:rPr>
              <a:t>Virtual Networks</a:t>
            </a:r>
          </a:p>
          <a:p>
            <a:r>
              <a:rPr lang="en-US" sz="2400" dirty="0">
                <a:solidFill>
                  <a:schemeClr val="bg1"/>
                </a:solidFill>
              </a:rPr>
              <a:t>Industry standard site-to-site and point-to-site </a:t>
            </a:r>
            <a:r>
              <a:rPr lang="en-US" sz="2400" dirty="0" err="1">
                <a:solidFill>
                  <a:schemeClr val="bg1"/>
                </a:solidFill>
              </a:rPr>
              <a:t>IPSec</a:t>
            </a:r>
            <a:r>
              <a:rPr lang="en-US" sz="2400" dirty="0">
                <a:solidFill>
                  <a:schemeClr val="bg1"/>
                </a:solidFill>
              </a:rPr>
              <a:t> VPN.</a:t>
            </a:r>
          </a:p>
          <a:p>
            <a:r>
              <a:rPr lang="en-US" sz="2400" dirty="0">
                <a:solidFill>
                  <a:schemeClr val="bg1"/>
                </a:solidFill>
              </a:rPr>
              <a:t>Allows access to your local network. </a:t>
            </a:r>
          </a:p>
          <a:p>
            <a:endParaRPr lang="en-US" sz="3921" dirty="0"/>
          </a:p>
          <a:p>
            <a:endParaRPr lang="en-US" sz="3921" dirty="0"/>
          </a:p>
        </p:txBody>
      </p:sp>
    </p:spTree>
    <p:extLst>
      <p:ext uri="{BB962C8B-B14F-4D97-AF65-F5344CB8AC3E}">
        <p14:creationId xmlns:p14="http://schemas.microsoft.com/office/powerpoint/2010/main" val="962031334"/>
      </p:ext>
    </p:extLst>
  </p:cSld>
  <p:clrMapOvr>
    <a:masterClrMapping/>
  </p:clrMapOvr>
  <p:transition>
    <p:fad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r>
              <a:rPr lang="en-US" dirty="0" smtClean="0"/>
              <a:t>Try App Service: API Apps today</a:t>
            </a:r>
          </a:p>
          <a:p>
            <a:r>
              <a:rPr lang="en-US" dirty="0">
                <a:hlinkClick r:id="rId2"/>
              </a:rPr>
              <a:t>https://</a:t>
            </a:r>
            <a:r>
              <a:rPr lang="en-US" dirty="0" smtClean="0">
                <a:hlinkClick r:id="rId2"/>
              </a:rPr>
              <a:t>tryappservice.azure.com</a:t>
            </a:r>
            <a:endParaRPr lang="en-US" dirty="0" smtClean="0"/>
          </a:p>
          <a:p>
            <a:endParaRPr lang="en-US" dirty="0"/>
          </a:p>
          <a:p>
            <a:r>
              <a:rPr lang="en-US" dirty="0" smtClean="0"/>
              <a:t>Ask Questions:</a:t>
            </a:r>
          </a:p>
          <a:p>
            <a:r>
              <a:rPr lang="en-US" dirty="0" smtClean="0"/>
              <a:t>Twitter:</a:t>
            </a:r>
          </a:p>
          <a:p>
            <a:r>
              <a:rPr lang="en-US" dirty="0" smtClean="0"/>
              <a:t>Email</a:t>
            </a:r>
          </a:p>
          <a:p>
            <a:r>
              <a:rPr lang="en-US" dirty="0" smtClean="0"/>
              <a:t>Public forum:</a:t>
            </a:r>
          </a:p>
          <a:p>
            <a:endParaRPr lang="en-US" dirty="0"/>
          </a:p>
          <a:p>
            <a:endParaRPr lang="en-US" dirty="0"/>
          </a:p>
          <a:p>
            <a:endParaRPr lang="en-US" dirty="0"/>
          </a:p>
        </p:txBody>
      </p:sp>
    </p:spTree>
    <p:extLst>
      <p:ext uri="{BB962C8B-B14F-4D97-AF65-F5344CB8AC3E}">
        <p14:creationId xmlns:p14="http://schemas.microsoft.com/office/powerpoint/2010/main" val="1301198229"/>
      </p:ext>
    </p:extLst>
  </p:cSld>
  <p:clrMapOvr>
    <a:masterClrMapping/>
  </p:clrMapOvr>
  <p:transition>
    <p:fad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p:txBody>
          <a:bodyPr/>
          <a:lstStyle/>
          <a:p>
            <a:r>
              <a:rPr lang="en-US" dirty="0" smtClean="0"/>
              <a:t>Q&amp;A</a:t>
            </a:r>
            <a:endParaRPr lang="en-US" dirty="0"/>
          </a:p>
        </p:txBody>
      </p:sp>
    </p:spTree>
    <p:extLst>
      <p:ext uri="{BB962C8B-B14F-4D97-AF65-F5344CB8AC3E}">
        <p14:creationId xmlns:p14="http://schemas.microsoft.com/office/powerpoint/2010/main" val="1714908583"/>
      </p:ext>
    </p:extLst>
  </p:cSld>
  <p:clrMapOvr>
    <a:masterClrMapping/>
  </p:clrMapOvr>
  <p:transition>
    <p:fade/>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p:cNvGrpSpPr/>
          <p:nvPr/>
        </p:nvGrpSpPr>
        <p:grpSpPr>
          <a:xfrm>
            <a:off x="1125475" y="1429492"/>
            <a:ext cx="4279281" cy="2701638"/>
            <a:chOff x="-2" y="0"/>
            <a:chExt cx="10862785" cy="6858000"/>
          </a:xfrm>
        </p:grpSpPr>
        <p:pic>
          <p:nvPicPr>
            <p:cNvPr id="18" name="Picture 17"/>
            <p:cNvPicPr>
              <a:picLocks noChangeAspect="1"/>
            </p:cNvPicPr>
            <p:nvPr/>
          </p:nvPicPr>
          <p:blipFill rotWithShape="1">
            <a:blip r:embed="rId3" cstate="print">
              <a:extLst>
                <a:ext uri="{28A0092B-C50C-407E-A947-70E740481C1C}">
                  <a14:useLocalDpi xmlns:a14="http://schemas.microsoft.com/office/drawing/2010/main" val="0"/>
                </a:ext>
              </a:extLst>
            </a:blip>
            <a:srcRect r="10902" b="9999"/>
            <a:stretch/>
          </p:blipFill>
          <p:spPr>
            <a:xfrm>
              <a:off x="-2" y="0"/>
              <a:ext cx="10862785" cy="6858000"/>
            </a:xfrm>
            <a:prstGeom prst="rect">
              <a:avLst/>
            </a:prstGeom>
          </p:spPr>
        </p:pic>
        <p:pic>
          <p:nvPicPr>
            <p:cNvPr id="19" name="Picture 18"/>
            <p:cNvPicPr>
              <a:picLocks noChangeAspect="1"/>
            </p:cNvPicPr>
            <p:nvPr/>
          </p:nvPicPr>
          <p:blipFill rotWithShape="1">
            <a:blip r:embed="rId3" cstate="print">
              <a:extLst>
                <a:ext uri="{28A0092B-C50C-407E-A947-70E740481C1C}">
                  <a14:useLocalDpi xmlns:a14="http://schemas.microsoft.com/office/drawing/2010/main" val="0"/>
                </a:ext>
              </a:extLst>
            </a:blip>
            <a:srcRect t="90500" r="92969"/>
            <a:stretch/>
          </p:blipFill>
          <p:spPr>
            <a:xfrm>
              <a:off x="1" y="6134100"/>
              <a:ext cx="857249" cy="723900"/>
            </a:xfrm>
            <a:prstGeom prst="rect">
              <a:avLst/>
            </a:prstGeom>
          </p:spPr>
        </p:pic>
      </p:grpSp>
      <p:pic>
        <p:nvPicPr>
          <p:cNvPr id="5" name="Picture 4"/>
          <p:cNvPicPr>
            <a:picLocks noChangeAspect="1"/>
          </p:cNvPicPr>
          <p:nvPr/>
        </p:nvPicPr>
        <p:blipFill rotWithShape="1">
          <a:blip r:embed="rId4" cstate="print">
            <a:extLst>
              <a:ext uri="{28A0092B-C50C-407E-A947-70E740481C1C}">
                <a14:useLocalDpi xmlns:a14="http://schemas.microsoft.com/office/drawing/2010/main" val="0"/>
              </a:ext>
            </a:extLst>
          </a:blip>
          <a:srcRect b="14927"/>
          <a:stretch/>
        </p:blipFill>
        <p:spPr>
          <a:xfrm>
            <a:off x="916654" y="1127733"/>
            <a:ext cx="4678900" cy="5719580"/>
          </a:xfrm>
          <a:prstGeom prst="rect">
            <a:avLst/>
          </a:prstGeom>
        </p:spPr>
      </p:pic>
      <p:grpSp>
        <p:nvGrpSpPr>
          <p:cNvPr id="16" name="Group 15"/>
          <p:cNvGrpSpPr/>
          <p:nvPr/>
        </p:nvGrpSpPr>
        <p:grpSpPr>
          <a:xfrm>
            <a:off x="5811880" y="2906978"/>
            <a:ext cx="6146714" cy="2448303"/>
            <a:chOff x="5811880" y="1728413"/>
            <a:chExt cx="6146714" cy="2448303"/>
          </a:xfrm>
        </p:grpSpPr>
        <p:sp>
          <p:nvSpPr>
            <p:cNvPr id="20" name="Text Placeholder 25"/>
            <p:cNvSpPr txBox="1">
              <a:spLocks/>
            </p:cNvSpPr>
            <p:nvPr/>
          </p:nvSpPr>
          <p:spPr bwMode="ltGray">
            <a:xfrm>
              <a:off x="5811880" y="1728413"/>
              <a:ext cx="5860167" cy="1628567"/>
            </a:xfrm>
            <a:prstGeom prst="rect">
              <a:avLst/>
            </a:prstGeom>
          </p:spPr>
          <p:txBody>
            <a:bodyPr vert="horz" wrap="square" lIns="179285" tIns="143428" rIns="179285" bIns="143428" rtlCol="0" anchor="t">
              <a:noAutofit/>
            </a:bodyPr>
            <a:lstStyle>
              <a:lvl1pPr marL="0" indent="0" algn="l" defTabSz="914166" rtl="0" eaLnBrk="1" latinLnBrk="0" hangingPunct="1">
                <a:spcBef>
                  <a:spcPct val="20000"/>
                </a:spcBef>
                <a:buFont typeface="Arial" pitchFamily="34" charset="0"/>
                <a:buNone/>
                <a:defRPr sz="6700" kern="1200" spc="-153">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676959" indent="-676959" defTabSz="896157">
                <a:lnSpc>
                  <a:spcPts val="6666"/>
                </a:lnSpc>
                <a:defRPr/>
              </a:pPr>
              <a:r>
                <a:rPr lang="en-US" sz="5980" spc="-150" dirty="0">
                  <a:solidFill>
                    <a:srgbClr val="FFFFFF"/>
                  </a:solidFill>
                  <a:latin typeface="Segoe UI Light"/>
                </a:rPr>
                <a:t>Get </a:t>
              </a:r>
              <a:r>
                <a:rPr lang="en-US" sz="5980" spc="-150" dirty="0" smtClean="0">
                  <a:solidFill>
                    <a:srgbClr val="FFFFFF"/>
                  </a:solidFill>
                  <a:latin typeface="Segoe UI Light"/>
                </a:rPr>
                <a:t>started</a:t>
              </a:r>
              <a:endParaRPr lang="en-US" sz="5980" spc="-150" dirty="0">
                <a:solidFill>
                  <a:srgbClr val="FFFFFF"/>
                </a:solidFill>
                <a:latin typeface="Segoe UI Light"/>
              </a:endParaRPr>
            </a:p>
          </p:txBody>
        </p:sp>
        <p:sp>
          <p:nvSpPr>
            <p:cNvPr id="21" name="Text Placeholder 4"/>
            <p:cNvSpPr txBox="1">
              <a:spLocks/>
            </p:cNvSpPr>
            <p:nvPr/>
          </p:nvSpPr>
          <p:spPr>
            <a:xfrm>
              <a:off x="5968926" y="2763841"/>
              <a:ext cx="5989668" cy="14128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smtClean="0">
                  <a:solidFill>
                    <a:srgbClr val="11C1FF"/>
                  </a:solidFill>
                  <a:latin typeface="+mj-lt"/>
                </a:rPr>
                <a:t>Visit azure.microsoft.com</a:t>
              </a:r>
              <a:endParaRPr lang="en-US" sz="4000" dirty="0">
                <a:solidFill>
                  <a:srgbClr val="11C1FF"/>
                </a:solidFill>
                <a:latin typeface="+mj-lt"/>
              </a:endParaRPr>
            </a:p>
          </p:txBody>
        </p:sp>
      </p:grpSp>
    </p:spTree>
    <p:extLst>
      <p:ext uri="{BB962C8B-B14F-4D97-AF65-F5344CB8AC3E}">
        <p14:creationId xmlns:p14="http://schemas.microsoft.com/office/powerpoint/2010/main" val="2641055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500"/>
                                        <p:tgtEl>
                                          <p:spTgt spid="17"/>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81978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smtClean="0"/>
              <a:t>Problems with Authoring APIs</a:t>
            </a:r>
            <a:endParaRPr lang="en-US" sz="4800" dirty="0"/>
          </a:p>
        </p:txBody>
      </p:sp>
      <p:sp>
        <p:nvSpPr>
          <p:cNvPr id="3" name="TextBox 2"/>
          <p:cNvSpPr txBox="1"/>
          <p:nvPr/>
        </p:nvSpPr>
        <p:spPr>
          <a:xfrm>
            <a:off x="1815296" y="208344"/>
            <a:ext cx="8561408" cy="738664"/>
          </a:xfrm>
          <a:prstGeom prst="rect">
            <a:avLst/>
          </a:prstGeom>
          <a:noFill/>
        </p:spPr>
        <p:txBody>
          <a:bodyPr wrap="square" lIns="182880" tIns="146304" rIns="182880" bIns="146304" rtlCol="0">
            <a:spAutoFit/>
          </a:bodyPr>
          <a:lstStyle/>
          <a:p>
            <a:pPr algn="ctr">
              <a:lnSpc>
                <a:spcPct val="90000"/>
              </a:lnSpc>
              <a:spcAft>
                <a:spcPts val="600"/>
              </a:spcAft>
            </a:pPr>
            <a:r>
              <a:rPr lang="en-US" sz="3200" dirty="0" smtClean="0">
                <a:gradFill>
                  <a:gsLst>
                    <a:gs pos="2917">
                      <a:schemeClr val="tx1"/>
                    </a:gs>
                    <a:gs pos="30000">
                      <a:schemeClr val="tx1"/>
                    </a:gs>
                  </a:gsLst>
                  <a:lin ang="5400000" scaled="0"/>
                </a:gradFill>
              </a:rPr>
              <a:t>Requires Additional Investment</a:t>
            </a:r>
          </a:p>
        </p:txBody>
      </p:sp>
      <p:pic>
        <p:nvPicPr>
          <p:cNvPr id="4" name="Picture 3"/>
          <p:cNvPicPr>
            <a:picLocks noChangeAspect="1"/>
          </p:cNvPicPr>
          <p:nvPr/>
        </p:nvPicPr>
        <p:blipFill>
          <a:blip r:embed="rId2"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489044" y="1871606"/>
            <a:ext cx="2477446" cy="2477446"/>
          </a:xfrm>
          <a:prstGeom prst="rect">
            <a:avLst/>
          </a:prstGeom>
        </p:spPr>
      </p:pic>
      <p:sp>
        <p:nvSpPr>
          <p:cNvPr id="5" name="TextBox 4"/>
          <p:cNvSpPr txBox="1"/>
          <p:nvPr/>
        </p:nvSpPr>
        <p:spPr>
          <a:xfrm>
            <a:off x="1842304" y="1123075"/>
            <a:ext cx="1770927" cy="572464"/>
          </a:xfrm>
          <a:prstGeom prst="rect">
            <a:avLst/>
          </a:prstGeom>
          <a:noFill/>
        </p:spPr>
        <p:txBody>
          <a:bodyPr wrap="square" lIns="182880" tIns="146304" rIns="182880" bIns="146304" rtlCol="0">
            <a:spAutoFit/>
          </a:bodyPr>
          <a:lstStyle/>
          <a:p>
            <a:pPr algn="ctr">
              <a:lnSpc>
                <a:spcPct val="90000"/>
              </a:lnSpc>
              <a:spcAft>
                <a:spcPts val="600"/>
              </a:spcAft>
            </a:pPr>
            <a:r>
              <a:rPr lang="en-US" sz="2000" dirty="0" smtClean="0">
                <a:gradFill>
                  <a:gsLst>
                    <a:gs pos="2917">
                      <a:schemeClr val="tx1"/>
                    </a:gs>
                    <a:gs pos="30000">
                      <a:schemeClr val="tx1"/>
                    </a:gs>
                  </a:gsLst>
                  <a:lin ang="5400000" scaled="0"/>
                </a:gradFill>
                <a:latin typeface="+mj-lt"/>
              </a:rPr>
              <a:t>Web Service</a:t>
            </a: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78602" y="1215675"/>
            <a:ext cx="780290" cy="780290"/>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78602" y="2182550"/>
            <a:ext cx="780290" cy="780290"/>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578602" y="3149425"/>
            <a:ext cx="780290" cy="780290"/>
          </a:xfrm>
          <a:prstGeom prst="rect">
            <a:avLst/>
          </a:prstGeom>
        </p:spPr>
      </p:pic>
      <p:pic>
        <p:nvPicPr>
          <p:cNvPr id="10" name="Picture 9"/>
          <p:cNvPicPr>
            <a:picLocks noChangeAspect="1"/>
          </p:cNvPicPr>
          <p:nvPr/>
        </p:nvPicPr>
        <p:blipFill>
          <a:blip r:embed="rId6"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6578602" y="4116299"/>
            <a:ext cx="780290" cy="780290"/>
          </a:xfrm>
          <a:prstGeom prst="rect">
            <a:avLst/>
          </a:prstGeom>
        </p:spPr>
      </p:pic>
      <p:sp>
        <p:nvSpPr>
          <p:cNvPr id="11" name="TextBox 10"/>
          <p:cNvSpPr txBox="1"/>
          <p:nvPr/>
        </p:nvSpPr>
        <p:spPr>
          <a:xfrm>
            <a:off x="7573701" y="1315126"/>
            <a:ext cx="3619017"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smtClean="0">
                <a:gradFill>
                  <a:gsLst>
                    <a:gs pos="2917">
                      <a:schemeClr val="tx1"/>
                    </a:gs>
                    <a:gs pos="30000">
                      <a:schemeClr val="tx1"/>
                    </a:gs>
                  </a:gsLst>
                  <a:lin ang="5400000" scaled="0"/>
                </a:gradFill>
                <a:latin typeface="+mj-lt"/>
              </a:rPr>
              <a:t>Continuous Deployment Tool</a:t>
            </a:r>
          </a:p>
        </p:txBody>
      </p:sp>
      <p:sp>
        <p:nvSpPr>
          <p:cNvPr id="12" name="TextBox 11"/>
          <p:cNvSpPr txBox="1"/>
          <p:nvPr/>
        </p:nvSpPr>
        <p:spPr>
          <a:xfrm>
            <a:off x="7573701" y="2286463"/>
            <a:ext cx="3619017"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smtClean="0">
                <a:gradFill>
                  <a:gsLst>
                    <a:gs pos="2917">
                      <a:schemeClr val="tx1"/>
                    </a:gs>
                    <a:gs pos="30000">
                      <a:schemeClr val="tx1"/>
                    </a:gs>
                  </a:gsLst>
                  <a:lin ang="5400000" scaled="0"/>
                </a:gradFill>
                <a:latin typeface="+mj-lt"/>
              </a:rPr>
              <a:t>Cutover/Versioning Utility</a:t>
            </a:r>
          </a:p>
        </p:txBody>
      </p:sp>
      <p:sp>
        <p:nvSpPr>
          <p:cNvPr id="13" name="TextBox 12"/>
          <p:cNvSpPr txBox="1"/>
          <p:nvPr/>
        </p:nvSpPr>
        <p:spPr>
          <a:xfrm>
            <a:off x="7573701" y="3253338"/>
            <a:ext cx="3619017"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smtClean="0">
                <a:gradFill>
                  <a:gsLst>
                    <a:gs pos="2917">
                      <a:schemeClr val="tx1"/>
                    </a:gs>
                    <a:gs pos="30000">
                      <a:schemeClr val="tx1"/>
                    </a:gs>
                  </a:gsLst>
                  <a:lin ang="5400000" scaled="0"/>
                </a:gradFill>
                <a:latin typeface="+mj-lt"/>
              </a:rPr>
              <a:t>Authentication Suite</a:t>
            </a:r>
          </a:p>
        </p:txBody>
      </p:sp>
      <p:sp>
        <p:nvSpPr>
          <p:cNvPr id="14" name="TextBox 13"/>
          <p:cNvSpPr txBox="1"/>
          <p:nvPr/>
        </p:nvSpPr>
        <p:spPr>
          <a:xfrm>
            <a:off x="7573701" y="4215065"/>
            <a:ext cx="3619017"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smtClean="0">
                <a:gradFill>
                  <a:gsLst>
                    <a:gs pos="2917">
                      <a:schemeClr val="tx1"/>
                    </a:gs>
                    <a:gs pos="30000">
                      <a:schemeClr val="tx1"/>
                    </a:gs>
                  </a:gsLst>
                  <a:lin ang="5400000" scaled="0"/>
                </a:gradFill>
                <a:latin typeface="+mj-lt"/>
              </a:rPr>
              <a:t>Monitoring Solution</a:t>
            </a:r>
          </a:p>
        </p:txBody>
      </p:sp>
    </p:spTree>
    <p:extLst>
      <p:ext uri="{BB962C8B-B14F-4D97-AF65-F5344CB8AC3E}">
        <p14:creationId xmlns:p14="http://schemas.microsoft.com/office/powerpoint/2010/main" val="35431355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500"/>
                                  </p:stCondLst>
                                  <p:childTnLst>
                                    <p:set>
                                      <p:cBhvr>
                                        <p:cTn id="6" dur="1" fill="hold">
                                          <p:stCondLst>
                                            <p:cond delay="0"/>
                                          </p:stCondLst>
                                        </p:cTn>
                                        <p:tgtEl>
                                          <p:spTgt spid="6"/>
                                        </p:tgtEl>
                                        <p:attrNameLst>
                                          <p:attrName>style.visibility</p:attrName>
                                        </p:attrNameLst>
                                      </p:cBhvr>
                                      <p:to>
                                        <p:strVal val="visible"/>
                                      </p:to>
                                    </p:set>
                                  </p:childTnLst>
                                </p:cTn>
                              </p:par>
                              <p:par>
                                <p:cTn id="7" presetID="22" presetClass="entr" presetSubtype="2"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animEffect transition="in" filter="wipe(right)">
                                      <p:cBhvr>
                                        <p:cTn id="9" dur="500"/>
                                        <p:tgtEl>
                                          <p:spTgt spid="11"/>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500"/>
                                  </p:stCondLst>
                                  <p:childTnLst>
                                    <p:set>
                                      <p:cBhvr>
                                        <p:cTn id="13" dur="1" fill="hold">
                                          <p:stCondLst>
                                            <p:cond delay="0"/>
                                          </p:stCondLst>
                                        </p:cTn>
                                        <p:tgtEl>
                                          <p:spTgt spid="7"/>
                                        </p:tgtEl>
                                        <p:attrNameLst>
                                          <p:attrName>style.visibility</p:attrName>
                                        </p:attrNameLst>
                                      </p:cBhvr>
                                      <p:to>
                                        <p:strVal val="visible"/>
                                      </p:to>
                                    </p:set>
                                  </p:childTnLst>
                                </p:cTn>
                              </p:par>
                              <p:par>
                                <p:cTn id="14" presetID="22" presetClass="entr" presetSubtype="2" fill="hold" grpId="0"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wipe(right)">
                                      <p:cBhvr>
                                        <p:cTn id="16" dur="500"/>
                                        <p:tgtEl>
                                          <p:spTgt spid="12"/>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500"/>
                                  </p:stCondLst>
                                  <p:childTnLst>
                                    <p:set>
                                      <p:cBhvr>
                                        <p:cTn id="20" dur="1" fill="hold">
                                          <p:stCondLst>
                                            <p:cond delay="0"/>
                                          </p:stCondLst>
                                        </p:cTn>
                                        <p:tgtEl>
                                          <p:spTgt spid="9"/>
                                        </p:tgtEl>
                                        <p:attrNameLst>
                                          <p:attrName>style.visibility</p:attrName>
                                        </p:attrNameLst>
                                      </p:cBhvr>
                                      <p:to>
                                        <p:strVal val="visible"/>
                                      </p:to>
                                    </p:set>
                                  </p:childTnLst>
                                </p:cTn>
                              </p:par>
                              <p:par>
                                <p:cTn id="21" presetID="22" presetClass="entr" presetSubtype="2"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wipe(right)">
                                      <p:cBhvr>
                                        <p:cTn id="23" dur="500"/>
                                        <p:tgtEl>
                                          <p:spTgt spid="13"/>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500"/>
                                  </p:stCondLst>
                                  <p:childTnLst>
                                    <p:set>
                                      <p:cBhvr>
                                        <p:cTn id="27" dur="1" fill="hold">
                                          <p:stCondLst>
                                            <p:cond delay="0"/>
                                          </p:stCondLst>
                                        </p:cTn>
                                        <p:tgtEl>
                                          <p:spTgt spid="10"/>
                                        </p:tgtEl>
                                        <p:attrNameLst>
                                          <p:attrName>style.visibility</p:attrName>
                                        </p:attrNameLst>
                                      </p:cBhvr>
                                      <p:to>
                                        <p:strVal val="visible"/>
                                      </p:to>
                                    </p:set>
                                  </p:childTnLst>
                                </p:cTn>
                              </p:par>
                              <p:par>
                                <p:cTn id="28" presetID="22" presetClass="entr" presetSubtype="2" fill="hold" grpId="0" nodeType="with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wipe(right)">
                                      <p:cBhvr>
                                        <p:cTn id="3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P spid="1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smtClean="0"/>
              <a:t>Problems with Authoring APIs</a:t>
            </a:r>
            <a:endParaRPr lang="en-US" sz="4800" dirty="0"/>
          </a:p>
        </p:txBody>
      </p:sp>
      <p:sp>
        <p:nvSpPr>
          <p:cNvPr id="3" name="TextBox 2"/>
          <p:cNvSpPr txBox="1"/>
          <p:nvPr/>
        </p:nvSpPr>
        <p:spPr>
          <a:xfrm>
            <a:off x="1815296" y="208344"/>
            <a:ext cx="8561408" cy="738664"/>
          </a:xfrm>
          <a:prstGeom prst="rect">
            <a:avLst/>
          </a:prstGeom>
          <a:noFill/>
        </p:spPr>
        <p:txBody>
          <a:bodyPr wrap="square" lIns="182880" tIns="146304" rIns="182880" bIns="146304" rtlCol="0">
            <a:spAutoFit/>
          </a:bodyPr>
          <a:lstStyle/>
          <a:p>
            <a:pPr algn="ctr">
              <a:lnSpc>
                <a:spcPct val="90000"/>
              </a:lnSpc>
              <a:spcAft>
                <a:spcPts val="600"/>
              </a:spcAft>
            </a:pPr>
            <a:r>
              <a:rPr lang="en-US" sz="3200" dirty="0" smtClean="0">
                <a:gradFill>
                  <a:gsLst>
                    <a:gs pos="2917">
                      <a:schemeClr val="tx1"/>
                    </a:gs>
                    <a:gs pos="30000">
                      <a:schemeClr val="tx1"/>
                    </a:gs>
                  </a:gsLst>
                  <a:lin ang="5400000" scaled="0"/>
                </a:gradFill>
              </a:rPr>
              <a:t>Difficult to Consume</a:t>
            </a:r>
          </a:p>
        </p:txBody>
      </p:sp>
      <p:pic>
        <p:nvPicPr>
          <p:cNvPr id="4" name="Picture 3"/>
          <p:cNvPicPr>
            <a:picLocks noChangeAspect="1"/>
          </p:cNvPicPr>
          <p:nvPr/>
        </p:nvPicPr>
        <p:blipFill>
          <a:blip r:embed="rId2" cstate="print">
            <a:duotone>
              <a:schemeClr val="bg2">
                <a:shade val="45000"/>
                <a:satMod val="135000"/>
              </a:schemeClr>
              <a:prstClr val="white"/>
            </a:duotone>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1794076" y="1695539"/>
            <a:ext cx="3418622" cy="3418622"/>
          </a:xfrm>
          <a:prstGeom prst="rect">
            <a:avLst/>
          </a:prstGeom>
        </p:spPr>
      </p:pic>
      <p:sp>
        <p:nvSpPr>
          <p:cNvPr id="5" name="TextBox 4"/>
          <p:cNvSpPr txBox="1"/>
          <p:nvPr/>
        </p:nvSpPr>
        <p:spPr>
          <a:xfrm>
            <a:off x="2617923" y="1070096"/>
            <a:ext cx="1770927" cy="572464"/>
          </a:xfrm>
          <a:prstGeom prst="rect">
            <a:avLst/>
          </a:prstGeom>
          <a:noFill/>
        </p:spPr>
        <p:txBody>
          <a:bodyPr wrap="square" lIns="182880" tIns="146304" rIns="182880" bIns="146304" rtlCol="0">
            <a:spAutoFit/>
          </a:bodyPr>
          <a:lstStyle/>
          <a:p>
            <a:pPr algn="ctr">
              <a:lnSpc>
                <a:spcPct val="90000"/>
              </a:lnSpc>
              <a:spcAft>
                <a:spcPts val="600"/>
              </a:spcAft>
            </a:pPr>
            <a:r>
              <a:rPr lang="en-US" sz="2000" dirty="0" smtClean="0">
                <a:gradFill>
                  <a:gsLst>
                    <a:gs pos="2917">
                      <a:schemeClr val="tx1"/>
                    </a:gs>
                    <a:gs pos="30000">
                      <a:schemeClr val="tx1"/>
                    </a:gs>
                  </a:gsLst>
                  <a:lin ang="5400000" scaled="0"/>
                </a:gradFill>
                <a:latin typeface="+mj-lt"/>
              </a:rPr>
              <a:t>Web Service</a:t>
            </a:r>
          </a:p>
        </p:txBody>
      </p:sp>
      <p:sp>
        <p:nvSpPr>
          <p:cNvPr id="6" name="Rectangle 5"/>
          <p:cNvSpPr/>
          <p:nvPr/>
        </p:nvSpPr>
        <p:spPr bwMode="auto">
          <a:xfrm>
            <a:off x="2222339" y="2257063"/>
            <a:ext cx="2673752" cy="45141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18288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dirty="0" smtClean="0">
                <a:gradFill>
                  <a:gsLst>
                    <a:gs pos="0">
                      <a:srgbClr val="FFFFFF"/>
                    </a:gs>
                    <a:gs pos="100000">
                      <a:srgbClr val="FFFFFF"/>
                    </a:gs>
                  </a:gsLst>
                  <a:lin ang="5400000" scaled="0"/>
                </a:gradFill>
                <a:ea typeface="Segoe UI" pitchFamily="34" charset="0"/>
                <a:cs typeface="Segoe UI" pitchFamily="34" charset="0"/>
              </a:rPr>
              <a:t>Products API</a:t>
            </a:r>
          </a:p>
        </p:txBody>
      </p:sp>
      <p:sp>
        <p:nvSpPr>
          <p:cNvPr id="7" name="Rectangle 6"/>
          <p:cNvSpPr/>
          <p:nvPr/>
        </p:nvSpPr>
        <p:spPr bwMode="auto">
          <a:xfrm>
            <a:off x="2222339" y="3150317"/>
            <a:ext cx="2673752" cy="45141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18288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dirty="0" smtClean="0">
                <a:gradFill>
                  <a:gsLst>
                    <a:gs pos="0">
                      <a:srgbClr val="FFFFFF"/>
                    </a:gs>
                    <a:gs pos="100000">
                      <a:srgbClr val="FFFFFF"/>
                    </a:gs>
                  </a:gsLst>
                  <a:lin ang="5400000" scaled="0"/>
                </a:gradFill>
                <a:ea typeface="Segoe UI" pitchFamily="34" charset="0"/>
                <a:cs typeface="Segoe UI" pitchFamily="34" charset="0"/>
              </a:rPr>
              <a:t>Customers API</a:t>
            </a:r>
          </a:p>
        </p:txBody>
      </p:sp>
      <p:sp>
        <p:nvSpPr>
          <p:cNvPr id="8" name="Rectangle 7"/>
          <p:cNvSpPr/>
          <p:nvPr/>
        </p:nvSpPr>
        <p:spPr bwMode="auto">
          <a:xfrm>
            <a:off x="2222339" y="4043571"/>
            <a:ext cx="2673752" cy="45141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18288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dirty="0" smtClean="0">
                <a:gradFill>
                  <a:gsLst>
                    <a:gs pos="0">
                      <a:srgbClr val="FFFFFF"/>
                    </a:gs>
                    <a:gs pos="100000">
                      <a:srgbClr val="FFFFFF"/>
                    </a:gs>
                  </a:gsLst>
                  <a:lin ang="5400000" scaled="0"/>
                </a:gradFill>
                <a:ea typeface="Segoe UI" pitchFamily="34" charset="0"/>
                <a:cs typeface="Segoe UI" pitchFamily="34" charset="0"/>
              </a:rPr>
              <a:t>Inventory API</a:t>
            </a:r>
          </a:p>
        </p:txBody>
      </p:sp>
      <p:sp>
        <p:nvSpPr>
          <p:cNvPr id="10" name="TextBox 9"/>
          <p:cNvSpPr txBox="1"/>
          <p:nvPr/>
        </p:nvSpPr>
        <p:spPr>
          <a:xfrm>
            <a:off x="6553144" y="1070096"/>
            <a:ext cx="4930815" cy="3924151"/>
          </a:xfrm>
          <a:prstGeom prst="rect">
            <a:avLst/>
          </a:prstGeom>
          <a:noFill/>
        </p:spPr>
        <p:txBody>
          <a:bodyPr wrap="square" lIns="182880" tIns="146304" rIns="182880" bIns="146304" rtlCol="0">
            <a:spAutoFit/>
          </a:bodyPr>
          <a:lstStyle/>
          <a:p>
            <a:pPr>
              <a:lnSpc>
                <a:spcPct val="90000"/>
              </a:lnSpc>
              <a:spcAft>
                <a:spcPts val="600"/>
              </a:spcAft>
            </a:pPr>
            <a:r>
              <a:rPr lang="en-US" sz="2400" dirty="0" smtClean="0">
                <a:gradFill>
                  <a:gsLst>
                    <a:gs pos="2917">
                      <a:schemeClr val="tx1"/>
                    </a:gs>
                    <a:gs pos="30000">
                      <a:schemeClr val="tx1"/>
                    </a:gs>
                  </a:gsLst>
                  <a:lin ang="5400000" scaled="0"/>
                </a:gradFill>
              </a:rPr>
              <a:t>Internal Developers</a:t>
            </a:r>
          </a:p>
          <a:p>
            <a:pPr marL="342900" indent="-342900">
              <a:lnSpc>
                <a:spcPct val="90000"/>
              </a:lnSpc>
              <a:spcAft>
                <a:spcPts val="600"/>
              </a:spcAft>
              <a:buFont typeface="Arial" panose="020B0604020202020204" pitchFamily="34" charset="0"/>
              <a:buChar char="•"/>
            </a:pPr>
            <a:r>
              <a:rPr lang="en-US" sz="2000" dirty="0" smtClean="0">
                <a:gradFill>
                  <a:gsLst>
                    <a:gs pos="2917">
                      <a:schemeClr val="tx1"/>
                    </a:gs>
                    <a:gs pos="30000">
                      <a:schemeClr val="tx1"/>
                    </a:gs>
                  </a:gsLst>
                  <a:lin ang="5400000" scaled="0"/>
                </a:gradFill>
                <a:latin typeface="+mj-lt"/>
              </a:rPr>
              <a:t>Sparse Code Comments</a:t>
            </a:r>
          </a:p>
          <a:p>
            <a:pPr marL="342900" indent="-342900">
              <a:lnSpc>
                <a:spcPct val="90000"/>
              </a:lnSpc>
              <a:spcAft>
                <a:spcPts val="600"/>
              </a:spcAft>
              <a:buFont typeface="Arial" panose="020B0604020202020204" pitchFamily="34" charset="0"/>
              <a:buChar char="•"/>
            </a:pPr>
            <a:r>
              <a:rPr lang="en-US" sz="2000" dirty="0" smtClean="0">
                <a:gradFill>
                  <a:gsLst>
                    <a:gs pos="2917">
                      <a:schemeClr val="tx1"/>
                    </a:gs>
                    <a:gs pos="30000">
                      <a:schemeClr val="tx1"/>
                    </a:gs>
                  </a:gsLst>
                  <a:lin ang="5400000" scaled="0"/>
                </a:gradFill>
                <a:latin typeface="+mj-lt"/>
              </a:rPr>
              <a:t>Integration Testing Debt</a:t>
            </a:r>
          </a:p>
          <a:p>
            <a:pPr>
              <a:lnSpc>
                <a:spcPct val="90000"/>
              </a:lnSpc>
              <a:spcAft>
                <a:spcPts val="600"/>
              </a:spcAft>
            </a:pPr>
            <a:endParaRPr lang="en-US" sz="2000" dirty="0" smtClean="0">
              <a:gradFill>
                <a:gsLst>
                  <a:gs pos="2917">
                    <a:schemeClr val="tx1"/>
                  </a:gs>
                  <a:gs pos="30000">
                    <a:schemeClr val="tx1"/>
                  </a:gs>
                </a:gsLst>
                <a:lin ang="5400000" scaled="0"/>
              </a:gradFill>
              <a:latin typeface="+mj-lt"/>
            </a:endParaRPr>
          </a:p>
          <a:p>
            <a:pPr>
              <a:lnSpc>
                <a:spcPct val="90000"/>
              </a:lnSpc>
              <a:spcAft>
                <a:spcPts val="600"/>
              </a:spcAft>
            </a:pPr>
            <a:r>
              <a:rPr lang="en-US" sz="2400" dirty="0" smtClean="0">
                <a:gradFill>
                  <a:gsLst>
                    <a:gs pos="2917">
                      <a:schemeClr val="tx1"/>
                    </a:gs>
                    <a:gs pos="30000">
                      <a:schemeClr val="tx1"/>
                    </a:gs>
                  </a:gsLst>
                  <a:lin ang="5400000" scaled="0"/>
                </a:gradFill>
              </a:rPr>
              <a:t>External Developers</a:t>
            </a:r>
          </a:p>
          <a:p>
            <a:pPr marL="342900"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latin typeface="+mj-lt"/>
              </a:rPr>
              <a:t>Lack of Documentation</a:t>
            </a:r>
          </a:p>
          <a:p>
            <a:pPr marL="342900"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latin typeface="+mj-lt"/>
              </a:rPr>
              <a:t>Inconsistent </a:t>
            </a:r>
            <a:r>
              <a:rPr lang="en-US" sz="2000" dirty="0" smtClean="0">
                <a:gradFill>
                  <a:gsLst>
                    <a:gs pos="2917">
                      <a:schemeClr val="tx1"/>
                    </a:gs>
                    <a:gs pos="30000">
                      <a:schemeClr val="tx1"/>
                    </a:gs>
                  </a:gsLst>
                  <a:lin ang="5400000" scaled="0"/>
                </a:gradFill>
                <a:latin typeface="+mj-lt"/>
              </a:rPr>
              <a:t>Metadata</a:t>
            </a:r>
          </a:p>
          <a:p>
            <a:pPr>
              <a:lnSpc>
                <a:spcPct val="90000"/>
              </a:lnSpc>
              <a:spcAft>
                <a:spcPts val="600"/>
              </a:spcAft>
            </a:pPr>
            <a:endParaRPr lang="en-US" sz="2000" dirty="0">
              <a:gradFill>
                <a:gsLst>
                  <a:gs pos="2917">
                    <a:schemeClr val="tx1"/>
                  </a:gs>
                  <a:gs pos="30000">
                    <a:schemeClr val="tx1"/>
                  </a:gs>
                </a:gsLst>
                <a:lin ang="5400000" scaled="0"/>
              </a:gradFill>
              <a:latin typeface="+mj-lt"/>
            </a:endParaRPr>
          </a:p>
          <a:p>
            <a:pPr>
              <a:lnSpc>
                <a:spcPct val="90000"/>
              </a:lnSpc>
              <a:spcAft>
                <a:spcPts val="600"/>
              </a:spcAft>
            </a:pPr>
            <a:r>
              <a:rPr lang="en-US" sz="2400" dirty="0" smtClean="0">
                <a:gradFill>
                  <a:gsLst>
                    <a:gs pos="2917">
                      <a:schemeClr val="tx1"/>
                    </a:gs>
                    <a:gs pos="30000">
                      <a:schemeClr val="tx1"/>
                    </a:gs>
                  </a:gsLst>
                  <a:lin ang="5400000" scaled="0"/>
                </a:gradFill>
              </a:rPr>
              <a:t>Business Users</a:t>
            </a:r>
          </a:p>
          <a:p>
            <a:pPr marL="342900" indent="-342900">
              <a:lnSpc>
                <a:spcPct val="90000"/>
              </a:lnSpc>
              <a:spcAft>
                <a:spcPts val="600"/>
              </a:spcAft>
              <a:buFont typeface="Arial" panose="020B0604020202020204" pitchFamily="34" charset="0"/>
              <a:buChar char="•"/>
            </a:pPr>
            <a:r>
              <a:rPr lang="en-US" sz="2000" dirty="0" smtClean="0">
                <a:gradFill>
                  <a:gsLst>
                    <a:gs pos="2917">
                      <a:schemeClr val="tx1"/>
                    </a:gs>
                    <a:gs pos="30000">
                      <a:schemeClr val="tx1"/>
                    </a:gs>
                  </a:gsLst>
                  <a:lin ang="5400000" scaled="0"/>
                </a:gradFill>
                <a:latin typeface="+mj-lt"/>
              </a:rPr>
              <a:t>Can’t use at all!</a:t>
            </a:r>
          </a:p>
        </p:txBody>
      </p:sp>
    </p:spTree>
    <p:extLst>
      <p:ext uri="{BB962C8B-B14F-4D97-AF65-F5344CB8AC3E}">
        <p14:creationId xmlns:p14="http://schemas.microsoft.com/office/powerpoint/2010/main" val="2295612456"/>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Azure App Service</a:t>
            </a:r>
            <a:endParaRPr lang="en-US" dirty="0"/>
          </a:p>
        </p:txBody>
      </p:sp>
    </p:spTree>
    <p:extLst>
      <p:ext uri="{BB962C8B-B14F-4D97-AF65-F5344CB8AC3E}">
        <p14:creationId xmlns:p14="http://schemas.microsoft.com/office/powerpoint/2010/main" val="2267754290"/>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ounded Rectangle 12"/>
          <p:cNvSpPr/>
          <p:nvPr/>
        </p:nvSpPr>
        <p:spPr bwMode="auto">
          <a:xfrm>
            <a:off x="2233715" y="1989429"/>
            <a:ext cx="7671045" cy="3912522"/>
          </a:xfrm>
          <a:prstGeom prst="roundRect">
            <a:avLst>
              <a:gd name="adj" fmla="val 4889"/>
            </a:avLst>
          </a:prstGeom>
          <a:solidFill>
            <a:srgbClr val="29292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1" name="Group 40"/>
          <p:cNvGrpSpPr/>
          <p:nvPr/>
        </p:nvGrpSpPr>
        <p:grpSpPr>
          <a:xfrm>
            <a:off x="5919847" y="3730889"/>
            <a:ext cx="453547" cy="267101"/>
            <a:chOff x="4924540" y="2915646"/>
            <a:chExt cx="462708" cy="272496"/>
          </a:xfrm>
          <a:solidFill>
            <a:schemeClr val="tx1"/>
          </a:solidFill>
        </p:grpSpPr>
        <p:sp>
          <p:nvSpPr>
            <p:cNvPr id="39" name="Rectangle 38"/>
            <p:cNvSpPr/>
            <p:nvPr/>
          </p:nvSpPr>
          <p:spPr bwMode="auto">
            <a:xfrm>
              <a:off x="4924540" y="2915646"/>
              <a:ext cx="462708" cy="852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0" name="Rectangle 39"/>
            <p:cNvSpPr/>
            <p:nvPr/>
          </p:nvSpPr>
          <p:spPr bwMode="auto">
            <a:xfrm>
              <a:off x="4924540" y="3102933"/>
              <a:ext cx="462708" cy="852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29" name="Title 2"/>
          <p:cNvSpPr txBox="1">
            <a:spLocks/>
          </p:cNvSpPr>
          <p:nvPr/>
        </p:nvSpPr>
        <p:spPr>
          <a:xfrm>
            <a:off x="517178" y="439513"/>
            <a:ext cx="11088385" cy="899409"/>
          </a:xfrm>
          <a:prstGeom prst="rect">
            <a:avLst/>
          </a:prstGeom>
        </p:spPr>
        <p:txBody>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algn="ctr" defTabSz="896214">
              <a:lnSpc>
                <a:spcPct val="100000"/>
              </a:lnSpc>
              <a:spcAft>
                <a:spcPts val="588"/>
              </a:spcAft>
            </a:pPr>
            <a:r>
              <a:rPr lang="en-US" sz="4705" dirty="0">
                <a:solidFill>
                  <a:schemeClr val="bg2">
                    <a:lumMod val="60000"/>
                    <a:lumOff val="40000"/>
                  </a:schemeClr>
                </a:solidFill>
                <a:latin typeface="Segoe UI Light"/>
              </a:rPr>
              <a:t>Azure App Service</a:t>
            </a:r>
            <a:r>
              <a:rPr lang="en-US" sz="4705" dirty="0">
                <a:solidFill>
                  <a:srgbClr val="FFFFFF"/>
                </a:solidFill>
                <a:latin typeface="Segoe UI Light"/>
              </a:rPr>
              <a:t/>
            </a:r>
            <a:br>
              <a:rPr lang="en-US" sz="4705" dirty="0">
                <a:solidFill>
                  <a:srgbClr val="FFFFFF"/>
                </a:solidFill>
                <a:latin typeface="Segoe UI Light"/>
              </a:rPr>
            </a:br>
            <a:r>
              <a:rPr lang="en-US" sz="3529" dirty="0">
                <a:solidFill>
                  <a:schemeClr val="tx1">
                    <a:lumMod val="20000"/>
                    <a:lumOff val="80000"/>
                  </a:schemeClr>
                </a:solidFill>
                <a:latin typeface="Segoe UI Light"/>
              </a:rPr>
              <a:t>Build and scale great cloud apps</a:t>
            </a:r>
            <a:endParaRPr lang="en-US" sz="1372" dirty="0">
              <a:solidFill>
                <a:schemeClr val="tx1">
                  <a:lumMod val="20000"/>
                  <a:lumOff val="80000"/>
                </a:schemeClr>
              </a:solidFill>
              <a:latin typeface="Segoe UI Light"/>
            </a:endParaRPr>
          </a:p>
        </p:txBody>
      </p:sp>
      <p:pic>
        <p:nvPicPr>
          <p:cNvPr id="30" name="Picture 2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22533" y="2502391"/>
            <a:ext cx="2824153" cy="2824153"/>
          </a:xfrm>
          <a:prstGeom prst="rect">
            <a:avLst/>
          </a:prstGeom>
        </p:spPr>
      </p:pic>
      <p:grpSp>
        <p:nvGrpSpPr>
          <p:cNvPr id="3" name="Group 2"/>
          <p:cNvGrpSpPr/>
          <p:nvPr/>
        </p:nvGrpSpPr>
        <p:grpSpPr>
          <a:xfrm>
            <a:off x="6917723" y="2172444"/>
            <a:ext cx="2545547" cy="3412525"/>
            <a:chOff x="6325445" y="2030785"/>
            <a:chExt cx="2596591" cy="3480953"/>
          </a:xfrm>
        </p:grpSpPr>
        <p:pic>
          <p:nvPicPr>
            <p:cNvPr id="17" name="Picture 16"/>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6362846" y="4868862"/>
              <a:ext cx="434875" cy="434876"/>
            </a:xfrm>
            <a:prstGeom prst="flowChartOffpageConnector">
              <a:avLst/>
            </a:prstGeom>
            <a:noFill/>
          </p:spPr>
        </p:pic>
        <p:pic>
          <p:nvPicPr>
            <p:cNvPr id="32" name="Picture 31"/>
            <p:cNvPicPr>
              <a:picLocks noChangeAspect="1"/>
            </p:cNvPicPr>
            <p:nvPr/>
          </p:nvPicPr>
          <p:blipFill>
            <a:blip r:embed="rId5"/>
            <a:stretch>
              <a:fillRect/>
            </a:stretch>
          </p:blipFill>
          <p:spPr>
            <a:xfrm>
              <a:off x="6348445" y="2377802"/>
              <a:ext cx="473304" cy="462268"/>
            </a:xfrm>
            <a:prstGeom prst="rect">
              <a:avLst/>
            </a:prstGeom>
          </p:spPr>
        </p:pic>
        <p:pic>
          <p:nvPicPr>
            <p:cNvPr id="34" name="Picture 33"/>
            <p:cNvPicPr>
              <a:picLocks noChangeAspect="1"/>
            </p:cNvPicPr>
            <p:nvPr/>
          </p:nvPicPr>
          <p:blipFill>
            <a:blip r:embed="rId6"/>
            <a:stretch>
              <a:fillRect/>
            </a:stretch>
          </p:blipFill>
          <p:spPr>
            <a:xfrm>
              <a:off x="6325445" y="3961154"/>
              <a:ext cx="519305" cy="518725"/>
            </a:xfrm>
            <a:prstGeom prst="rect">
              <a:avLst/>
            </a:prstGeom>
          </p:spPr>
        </p:pic>
        <p:pic>
          <p:nvPicPr>
            <p:cNvPr id="36" name="Picture 35"/>
            <p:cNvPicPr>
              <a:picLocks noChangeAspect="1"/>
            </p:cNvPicPr>
            <p:nvPr/>
          </p:nvPicPr>
          <p:blipFill>
            <a:blip r:embed="rId7"/>
            <a:stretch>
              <a:fillRect/>
            </a:stretch>
          </p:blipFill>
          <p:spPr>
            <a:xfrm>
              <a:off x="6402625" y="3138601"/>
              <a:ext cx="364944" cy="524022"/>
            </a:xfrm>
            <a:prstGeom prst="rect">
              <a:avLst/>
            </a:prstGeom>
          </p:spPr>
        </p:pic>
        <p:sp>
          <p:nvSpPr>
            <p:cNvPr id="2" name="TextBox 1"/>
            <p:cNvSpPr txBox="1"/>
            <p:nvPr/>
          </p:nvSpPr>
          <p:spPr>
            <a:xfrm>
              <a:off x="6827873" y="2030785"/>
              <a:ext cx="2094163" cy="3480953"/>
            </a:xfrm>
            <a:prstGeom prst="rect">
              <a:avLst/>
            </a:prstGeom>
            <a:noFill/>
          </p:spPr>
          <p:txBody>
            <a:bodyPr wrap="none" lIns="179285" tIns="143428" rIns="179285" bIns="143428" rtlCol="0">
              <a:spAutoFit/>
            </a:bodyPr>
            <a:lstStyle/>
            <a:p>
              <a:pPr>
                <a:lnSpc>
                  <a:spcPct val="200000"/>
                </a:lnSpc>
                <a:spcAft>
                  <a:spcPts val="588"/>
                </a:spcAft>
              </a:pPr>
              <a:r>
                <a:rPr lang="en-US" sz="2353" dirty="0">
                  <a:solidFill>
                    <a:srgbClr val="DFDFDE"/>
                  </a:solidFill>
                </a:rPr>
                <a:t>Web Apps</a:t>
              </a:r>
            </a:p>
            <a:p>
              <a:pPr>
                <a:lnSpc>
                  <a:spcPct val="200000"/>
                </a:lnSpc>
                <a:spcAft>
                  <a:spcPts val="588"/>
                </a:spcAft>
              </a:pPr>
              <a:r>
                <a:rPr lang="en-US" sz="2353" dirty="0">
                  <a:solidFill>
                    <a:srgbClr val="DFDFDE"/>
                  </a:solidFill>
                </a:rPr>
                <a:t>Mobile Apps</a:t>
              </a:r>
            </a:p>
            <a:p>
              <a:pPr>
                <a:lnSpc>
                  <a:spcPct val="200000"/>
                </a:lnSpc>
                <a:spcAft>
                  <a:spcPts val="588"/>
                </a:spcAft>
              </a:pPr>
              <a:r>
                <a:rPr lang="en-US" sz="2353" dirty="0">
                  <a:solidFill>
                    <a:srgbClr val="DFDFDE"/>
                  </a:solidFill>
                </a:rPr>
                <a:t>Logic Apps</a:t>
              </a:r>
            </a:p>
            <a:p>
              <a:pPr>
                <a:lnSpc>
                  <a:spcPct val="200000"/>
                </a:lnSpc>
                <a:spcAft>
                  <a:spcPts val="588"/>
                </a:spcAft>
              </a:pPr>
              <a:r>
                <a:rPr lang="en-US" sz="2353" dirty="0">
                  <a:solidFill>
                    <a:srgbClr val="DFDFDE"/>
                  </a:solidFill>
                </a:rPr>
                <a:t>API Apps</a:t>
              </a:r>
            </a:p>
          </p:txBody>
        </p:sp>
      </p:grpSp>
    </p:spTree>
    <p:extLst>
      <p:ext uri="{BB962C8B-B14F-4D97-AF65-F5344CB8AC3E}">
        <p14:creationId xmlns:p14="http://schemas.microsoft.com/office/powerpoint/2010/main" val="2115366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fade">
                                      <p:cBhvr>
                                        <p:cTn id="11" dur="500"/>
                                        <p:tgtEl>
                                          <p:spTgt spid="29"/>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fade">
                                      <p:cBhvr>
                                        <p:cTn id="15" dur="500"/>
                                        <p:tgtEl>
                                          <p:spTgt spid="30"/>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41"/>
                                        </p:tgtEl>
                                        <p:attrNameLst>
                                          <p:attrName>style.visibility</p:attrName>
                                        </p:attrNameLst>
                                      </p:cBhvr>
                                      <p:to>
                                        <p:strVal val="visible"/>
                                      </p:to>
                                    </p:set>
                                    <p:animEffect transition="in" filter="fade">
                                      <p:cBhvr>
                                        <p:cTn id="19" dur="500"/>
                                        <p:tgtEl>
                                          <p:spTgt spid="41"/>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2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34"/>
          <p:cNvSpPr/>
          <p:nvPr/>
        </p:nvSpPr>
        <p:spPr bwMode="auto">
          <a:xfrm>
            <a:off x="215130" y="4667877"/>
            <a:ext cx="11764366" cy="1512779"/>
          </a:xfrm>
          <a:prstGeom prst="rect">
            <a:avLst/>
          </a:prstGeom>
          <a:solidFill>
            <a:srgbClr val="515151">
              <a:alpha val="50000"/>
            </a:srgb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u="sng" dirty="0">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p:nvSpPr>
        <p:spPr bwMode="auto">
          <a:xfrm>
            <a:off x="215130" y="673086"/>
            <a:ext cx="3860252" cy="3899821"/>
          </a:xfrm>
          <a:prstGeom prst="rect">
            <a:avLst/>
          </a:prstGeom>
          <a:solidFill>
            <a:srgbClr val="515151">
              <a:alpha val="5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u="sng" dirty="0">
              <a:gradFill>
                <a:gsLst>
                  <a:gs pos="0">
                    <a:srgbClr val="FFFFFF"/>
                  </a:gs>
                  <a:gs pos="100000">
                    <a:srgbClr val="FFFFFF"/>
                  </a:gs>
                </a:gsLst>
                <a:lin ang="5400000" scaled="0"/>
              </a:gradFill>
              <a:ea typeface="Segoe UI" pitchFamily="34" charset="0"/>
              <a:cs typeface="Segoe UI" pitchFamily="34" charset="0"/>
            </a:endParaRPr>
          </a:p>
        </p:txBody>
      </p:sp>
      <p:sp>
        <p:nvSpPr>
          <p:cNvPr id="48" name="Rectangle 47"/>
          <p:cNvSpPr/>
          <p:nvPr/>
        </p:nvSpPr>
        <p:spPr bwMode="auto">
          <a:xfrm>
            <a:off x="4167187" y="673086"/>
            <a:ext cx="3860252" cy="3899821"/>
          </a:xfrm>
          <a:prstGeom prst="rect">
            <a:avLst/>
          </a:prstGeom>
          <a:solidFill>
            <a:srgbClr val="515151">
              <a:alpha val="5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u="sng" dirty="0">
              <a:gradFill>
                <a:gsLst>
                  <a:gs pos="0">
                    <a:srgbClr val="FFFFFF"/>
                  </a:gs>
                  <a:gs pos="100000">
                    <a:srgbClr val="FFFFFF"/>
                  </a:gs>
                </a:gsLst>
                <a:lin ang="5400000" scaled="0"/>
              </a:gradFill>
              <a:ea typeface="Segoe UI" pitchFamily="34" charset="0"/>
              <a:cs typeface="Segoe UI" pitchFamily="34" charset="0"/>
            </a:endParaRPr>
          </a:p>
        </p:txBody>
      </p:sp>
      <p:sp>
        <p:nvSpPr>
          <p:cNvPr id="49" name="Rectangle 48"/>
          <p:cNvSpPr/>
          <p:nvPr/>
        </p:nvSpPr>
        <p:spPr bwMode="auto">
          <a:xfrm>
            <a:off x="8119244" y="673086"/>
            <a:ext cx="3860252" cy="3899821"/>
          </a:xfrm>
          <a:prstGeom prst="rect">
            <a:avLst/>
          </a:prstGeom>
          <a:solidFill>
            <a:srgbClr val="515151">
              <a:alpha val="5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u="sng" dirty="0">
              <a:gradFill>
                <a:gsLst>
                  <a:gs pos="0">
                    <a:srgbClr val="FFFFFF"/>
                  </a:gs>
                  <a:gs pos="100000">
                    <a:srgbClr val="FFFFFF"/>
                  </a:gs>
                </a:gsLst>
                <a:lin ang="5400000" scaled="0"/>
              </a:gradFill>
              <a:ea typeface="Segoe UI" pitchFamily="34" charset="0"/>
              <a:cs typeface="Segoe UI" pitchFamily="34" charset="0"/>
            </a:endParaRPr>
          </a:p>
        </p:txBody>
      </p:sp>
      <p:grpSp>
        <p:nvGrpSpPr>
          <p:cNvPr id="101" name="Group 100"/>
          <p:cNvGrpSpPr/>
          <p:nvPr/>
        </p:nvGrpSpPr>
        <p:grpSpPr>
          <a:xfrm>
            <a:off x="418336" y="811842"/>
            <a:ext cx="3154702" cy="725263"/>
            <a:chOff x="426724" y="414669"/>
            <a:chExt cx="3217960" cy="739806"/>
          </a:xfrm>
        </p:grpSpPr>
        <p:sp>
          <p:nvSpPr>
            <p:cNvPr id="23" name="TextBox 22"/>
            <p:cNvSpPr txBox="1"/>
            <p:nvPr/>
          </p:nvSpPr>
          <p:spPr>
            <a:xfrm>
              <a:off x="1060347" y="414669"/>
              <a:ext cx="2584337" cy="739806"/>
            </a:xfrm>
            <a:prstGeom prst="hexagon">
              <a:avLst/>
            </a:prstGeom>
            <a:noFill/>
          </p:spPr>
          <p:txBody>
            <a:bodyPr wrap="square" rtlCol="0">
              <a:spAutoFit/>
            </a:bodyPr>
            <a:lstStyle/>
            <a:p>
              <a:pPr defTabSz="896386">
                <a:defRPr/>
              </a:pPr>
              <a:r>
                <a:rPr lang="en-US" sz="3137" kern="0" dirty="0">
                  <a:solidFill>
                    <a:srgbClr val="FFFFFF"/>
                  </a:solidFill>
                  <a:latin typeface="+mj-lt"/>
                  <a:cs typeface="Segoe UI Semilight" panose="020B0402040204020203" pitchFamily="34" charset="0"/>
                </a:rPr>
                <a:t>Web Apps</a:t>
              </a:r>
            </a:p>
          </p:txBody>
        </p:sp>
        <p:pic>
          <p:nvPicPr>
            <p:cNvPr id="32" name="Picture 31"/>
            <p:cNvPicPr>
              <a:picLocks noChangeAspect="1"/>
            </p:cNvPicPr>
            <p:nvPr/>
          </p:nvPicPr>
          <p:blipFill>
            <a:blip r:embed="rId3"/>
            <a:stretch>
              <a:fillRect/>
            </a:stretch>
          </p:blipFill>
          <p:spPr>
            <a:xfrm>
              <a:off x="426724" y="438523"/>
              <a:ext cx="724385" cy="707495"/>
            </a:xfrm>
            <a:prstGeom prst="rect">
              <a:avLst/>
            </a:prstGeom>
          </p:spPr>
        </p:pic>
      </p:grpSp>
      <p:grpSp>
        <p:nvGrpSpPr>
          <p:cNvPr id="102" name="Group 101"/>
          <p:cNvGrpSpPr/>
          <p:nvPr/>
        </p:nvGrpSpPr>
        <p:grpSpPr>
          <a:xfrm>
            <a:off x="4366480" y="825635"/>
            <a:ext cx="2952308" cy="712772"/>
            <a:chOff x="4522860" y="428738"/>
            <a:chExt cx="3011508" cy="727065"/>
          </a:xfrm>
        </p:grpSpPr>
        <p:sp>
          <p:nvSpPr>
            <p:cNvPr id="27" name="TextBox 26"/>
            <p:cNvSpPr txBox="1"/>
            <p:nvPr/>
          </p:nvSpPr>
          <p:spPr>
            <a:xfrm>
              <a:off x="5301290" y="492613"/>
              <a:ext cx="2233078" cy="584775"/>
            </a:xfrm>
            <a:prstGeom prst="rect">
              <a:avLst/>
            </a:prstGeom>
            <a:noFill/>
          </p:spPr>
          <p:txBody>
            <a:bodyPr wrap="square" rtlCol="0">
              <a:spAutoFit/>
            </a:bodyPr>
            <a:lstStyle/>
            <a:p>
              <a:pPr defTabSz="896386">
                <a:defRPr/>
              </a:pPr>
              <a:r>
                <a:rPr lang="en-US" sz="3137" kern="0" dirty="0">
                  <a:solidFill>
                    <a:srgbClr val="FFFFFF"/>
                  </a:solidFill>
                  <a:latin typeface="+mj-lt"/>
                  <a:cs typeface="Segoe UI Semilight" panose="020B0402040204020203" pitchFamily="34" charset="0"/>
                </a:rPr>
                <a:t>Logic Apps</a:t>
              </a:r>
            </a:p>
          </p:txBody>
        </p:sp>
        <p:pic>
          <p:nvPicPr>
            <p:cNvPr id="34" name="Picture 33"/>
            <p:cNvPicPr>
              <a:picLocks noChangeAspect="1"/>
            </p:cNvPicPr>
            <p:nvPr/>
          </p:nvPicPr>
          <p:blipFill>
            <a:blip r:embed="rId4"/>
            <a:stretch>
              <a:fillRect/>
            </a:stretch>
          </p:blipFill>
          <p:spPr>
            <a:xfrm>
              <a:off x="4522860" y="428738"/>
              <a:ext cx="727877" cy="727065"/>
            </a:xfrm>
            <a:prstGeom prst="rect">
              <a:avLst/>
            </a:prstGeom>
          </p:spPr>
        </p:pic>
      </p:grpSp>
      <p:grpSp>
        <p:nvGrpSpPr>
          <p:cNvPr id="103" name="Group 102"/>
          <p:cNvGrpSpPr/>
          <p:nvPr/>
        </p:nvGrpSpPr>
        <p:grpSpPr>
          <a:xfrm>
            <a:off x="8331594" y="825884"/>
            <a:ext cx="3393621" cy="787583"/>
            <a:chOff x="8498659" y="428993"/>
            <a:chExt cx="3461670" cy="803375"/>
          </a:xfrm>
        </p:grpSpPr>
        <p:sp>
          <p:nvSpPr>
            <p:cNvPr id="19" name="TextBox 18"/>
            <p:cNvSpPr txBox="1"/>
            <p:nvPr/>
          </p:nvSpPr>
          <p:spPr>
            <a:xfrm>
              <a:off x="9167121" y="503908"/>
              <a:ext cx="2793208" cy="728460"/>
            </a:xfrm>
            <a:prstGeom prst="flowChartOffpageConnector">
              <a:avLst/>
            </a:prstGeom>
            <a:noFill/>
          </p:spPr>
          <p:txBody>
            <a:bodyPr wrap="square" rtlCol="0">
              <a:spAutoFit/>
            </a:bodyPr>
            <a:lstStyle/>
            <a:p>
              <a:pPr defTabSz="896386">
                <a:defRPr/>
              </a:pPr>
              <a:r>
                <a:rPr lang="en-US" sz="3137" kern="0" dirty="0">
                  <a:solidFill>
                    <a:srgbClr val="FFFFFF"/>
                  </a:solidFill>
                  <a:latin typeface="+mj-lt"/>
                  <a:cs typeface="Segoe UI Semilight" panose="020B0402040204020203" pitchFamily="34" charset="0"/>
                </a:rPr>
                <a:t>Mobile Apps</a:t>
              </a:r>
            </a:p>
          </p:txBody>
        </p:sp>
        <p:pic>
          <p:nvPicPr>
            <p:cNvPr id="36" name="Picture 35"/>
            <p:cNvPicPr>
              <a:picLocks noChangeAspect="1"/>
            </p:cNvPicPr>
            <p:nvPr/>
          </p:nvPicPr>
          <p:blipFill>
            <a:blip r:embed="rId5"/>
            <a:stretch>
              <a:fillRect/>
            </a:stretch>
          </p:blipFill>
          <p:spPr>
            <a:xfrm>
              <a:off x="8498659" y="428993"/>
              <a:ext cx="505992" cy="726554"/>
            </a:xfrm>
            <a:prstGeom prst="rect">
              <a:avLst/>
            </a:prstGeom>
          </p:spPr>
        </p:pic>
      </p:grpSp>
      <p:grpSp>
        <p:nvGrpSpPr>
          <p:cNvPr id="104" name="Group 103"/>
          <p:cNvGrpSpPr/>
          <p:nvPr/>
        </p:nvGrpSpPr>
        <p:grpSpPr>
          <a:xfrm>
            <a:off x="485912" y="4984839"/>
            <a:ext cx="2588977" cy="815763"/>
            <a:chOff x="495655" y="4578565"/>
            <a:chExt cx="2640891" cy="832121"/>
          </a:xfrm>
        </p:grpSpPr>
        <p:pic>
          <p:nvPicPr>
            <p:cNvPr id="37" name="Picture 3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95655" y="4578565"/>
              <a:ext cx="832121" cy="832121"/>
            </a:xfrm>
            <a:prstGeom prst="rect">
              <a:avLst/>
            </a:prstGeom>
            <a:noFill/>
          </p:spPr>
        </p:pic>
        <p:sp>
          <p:nvSpPr>
            <p:cNvPr id="38" name="TextBox 37"/>
            <p:cNvSpPr txBox="1"/>
            <p:nvPr/>
          </p:nvSpPr>
          <p:spPr>
            <a:xfrm>
              <a:off x="1347440" y="4622500"/>
              <a:ext cx="1789106" cy="728460"/>
            </a:xfrm>
            <a:prstGeom prst="flowChartOffpageConnector">
              <a:avLst/>
            </a:prstGeom>
            <a:noFill/>
          </p:spPr>
          <p:txBody>
            <a:bodyPr wrap="square" rtlCol="0">
              <a:spAutoFit/>
            </a:bodyPr>
            <a:lstStyle/>
            <a:p>
              <a:pPr defTabSz="896386">
                <a:defRPr/>
              </a:pPr>
              <a:r>
                <a:rPr lang="en-US" sz="3137" kern="0" dirty="0">
                  <a:solidFill>
                    <a:srgbClr val="FFFFFF"/>
                  </a:solidFill>
                  <a:latin typeface="+mj-lt"/>
                  <a:cs typeface="Segoe UI Semilight" panose="020B0402040204020203" pitchFamily="34" charset="0"/>
                </a:rPr>
                <a:t>API Apps</a:t>
              </a:r>
            </a:p>
          </p:txBody>
        </p:sp>
      </p:grpSp>
      <p:grpSp>
        <p:nvGrpSpPr>
          <p:cNvPr id="5" name="Group 4"/>
          <p:cNvGrpSpPr/>
          <p:nvPr/>
        </p:nvGrpSpPr>
        <p:grpSpPr>
          <a:xfrm>
            <a:off x="5578422" y="4878398"/>
            <a:ext cx="1108608" cy="1108608"/>
            <a:chOff x="2336344" y="2754223"/>
            <a:chExt cx="739365" cy="739365"/>
          </a:xfrm>
        </p:grpSpPr>
        <p:sp>
          <p:nvSpPr>
            <p:cNvPr id="4" name="Rectangle 3"/>
            <p:cNvSpPr/>
            <p:nvPr/>
          </p:nvSpPr>
          <p:spPr bwMode="auto">
            <a:xfrm>
              <a:off x="2336344" y="2754223"/>
              <a:ext cx="739365" cy="739365"/>
            </a:xfrm>
            <a:prstGeom prst="rect">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3529" dirty="0" err="1">
                <a:gradFill>
                  <a:gsLst>
                    <a:gs pos="0">
                      <a:srgbClr val="FFFFFF"/>
                    </a:gs>
                    <a:gs pos="100000">
                      <a:srgbClr val="FFFFFF"/>
                    </a:gs>
                  </a:gsLst>
                  <a:lin ang="5400000" scaled="0"/>
                </a:gradFill>
                <a:ea typeface="Segoe UI" pitchFamily="34" charset="0"/>
                <a:cs typeface="Segoe UI" pitchFamily="34" charset="0"/>
              </a:endParaRPr>
            </a:p>
          </p:txBody>
        </p:sp>
        <p:pic>
          <p:nvPicPr>
            <p:cNvPr id="28" name="Picture 2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485332" y="2908781"/>
              <a:ext cx="433482" cy="433482"/>
            </a:xfrm>
            <a:prstGeom prst="rect">
              <a:avLst/>
            </a:prstGeom>
          </p:spPr>
        </p:pic>
      </p:grpSp>
      <p:grpSp>
        <p:nvGrpSpPr>
          <p:cNvPr id="7" name="Group 6"/>
          <p:cNvGrpSpPr/>
          <p:nvPr/>
        </p:nvGrpSpPr>
        <p:grpSpPr>
          <a:xfrm>
            <a:off x="6841667" y="4878398"/>
            <a:ext cx="1108608" cy="1108608"/>
            <a:chOff x="2579844" y="2146998"/>
            <a:chExt cx="739365" cy="739365"/>
          </a:xfrm>
        </p:grpSpPr>
        <p:sp>
          <p:nvSpPr>
            <p:cNvPr id="39" name="Rectangle 38"/>
            <p:cNvSpPr/>
            <p:nvPr/>
          </p:nvSpPr>
          <p:spPr bwMode="auto">
            <a:xfrm>
              <a:off x="2579844" y="2146998"/>
              <a:ext cx="739365" cy="739365"/>
            </a:xfrm>
            <a:prstGeom prst="rect">
              <a:avLst/>
            </a:prstGeom>
            <a:solidFill>
              <a:srgbClr val="FF66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3529" dirty="0" err="1">
                <a:gradFill>
                  <a:gsLst>
                    <a:gs pos="0">
                      <a:srgbClr val="FFFFFF"/>
                    </a:gs>
                    <a:gs pos="100000">
                      <a:srgbClr val="FFFFFF"/>
                    </a:gs>
                  </a:gsLst>
                  <a:lin ang="5400000" scaled="0"/>
                </a:gradFill>
                <a:ea typeface="Segoe UI" pitchFamily="34" charset="0"/>
                <a:cs typeface="Segoe UI" pitchFamily="34" charset="0"/>
              </a:endParaRPr>
            </a:p>
          </p:txBody>
        </p:sp>
        <p:pic>
          <p:nvPicPr>
            <p:cNvPr id="41" name="Picture 4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643725" y="2230481"/>
              <a:ext cx="554882" cy="554882"/>
            </a:xfrm>
            <a:prstGeom prst="rect">
              <a:avLst/>
            </a:prstGeom>
          </p:spPr>
        </p:pic>
      </p:grpSp>
      <p:sp>
        <p:nvSpPr>
          <p:cNvPr id="45" name="Rectangle 44"/>
          <p:cNvSpPr/>
          <p:nvPr/>
        </p:nvSpPr>
        <p:spPr bwMode="auto">
          <a:xfrm>
            <a:off x="9316690" y="4878398"/>
            <a:ext cx="1108608" cy="1108608"/>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b="1" dirty="0">
                <a:gradFill>
                  <a:gsLst>
                    <a:gs pos="0">
                      <a:srgbClr val="FFFFFF"/>
                    </a:gs>
                    <a:gs pos="100000">
                      <a:srgbClr val="FFFFFF"/>
                    </a:gs>
                  </a:gsLst>
                  <a:lin ang="5400000" scaled="0"/>
                </a:gradFill>
                <a:ea typeface="Segoe UI" pitchFamily="34" charset="0"/>
                <a:cs typeface="Segoe UI" pitchFamily="34" charset="0"/>
              </a:rPr>
              <a:t>http</a:t>
            </a:r>
          </a:p>
        </p:txBody>
      </p:sp>
      <p:sp>
        <p:nvSpPr>
          <p:cNvPr id="47" name="Rectangle 46"/>
          <p:cNvSpPr/>
          <p:nvPr/>
        </p:nvSpPr>
        <p:spPr bwMode="auto">
          <a:xfrm>
            <a:off x="10563106" y="4878398"/>
            <a:ext cx="1108608" cy="1108608"/>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b="1" dirty="0">
                <a:gradFill>
                  <a:gsLst>
                    <a:gs pos="0">
                      <a:srgbClr val="FFFFFF"/>
                    </a:gs>
                    <a:gs pos="100000">
                      <a:srgbClr val="FFFFFF"/>
                    </a:gs>
                  </a:gsLst>
                  <a:lin ang="5400000" scaled="0"/>
                </a:gradFill>
                <a:ea typeface="Segoe UI" pitchFamily="34" charset="0"/>
                <a:cs typeface="Segoe UI" pitchFamily="34" charset="0"/>
              </a:rPr>
              <a:t>SQL</a:t>
            </a:r>
          </a:p>
        </p:txBody>
      </p:sp>
      <p:grpSp>
        <p:nvGrpSpPr>
          <p:cNvPr id="50" name="Group 49"/>
          <p:cNvGrpSpPr/>
          <p:nvPr/>
        </p:nvGrpSpPr>
        <p:grpSpPr>
          <a:xfrm>
            <a:off x="1516471" y="2062068"/>
            <a:ext cx="1229068" cy="1253508"/>
            <a:chOff x="477568" y="1073442"/>
            <a:chExt cx="1253713" cy="1278643"/>
          </a:xfrm>
        </p:grpSpPr>
        <p:pic>
          <p:nvPicPr>
            <p:cNvPr id="51" name="Picture 50"/>
            <p:cNvPicPr>
              <a:picLocks noChangeAspect="1"/>
            </p:cNvPicPr>
            <p:nvPr/>
          </p:nvPicPr>
          <p:blipFill>
            <a:blip r:embed="rId9"/>
            <a:stretch>
              <a:fillRect/>
            </a:stretch>
          </p:blipFill>
          <p:spPr>
            <a:xfrm>
              <a:off x="477568" y="1073442"/>
              <a:ext cx="1247342" cy="910893"/>
            </a:xfrm>
            <a:prstGeom prst="rect">
              <a:avLst/>
            </a:prstGeom>
          </p:spPr>
        </p:pic>
        <p:sp>
          <p:nvSpPr>
            <p:cNvPr id="52" name="TextBox 51"/>
            <p:cNvSpPr txBox="1"/>
            <p:nvPr/>
          </p:nvSpPr>
          <p:spPr>
            <a:xfrm>
              <a:off x="485042" y="2044308"/>
              <a:ext cx="1246239" cy="307777"/>
            </a:xfrm>
            <a:prstGeom prst="rect">
              <a:avLst/>
            </a:prstGeom>
            <a:noFill/>
          </p:spPr>
          <p:txBody>
            <a:bodyPr wrap="none" rtlCol="0">
              <a:spAutoFit/>
            </a:bodyPr>
            <a:lstStyle/>
            <a:p>
              <a:pPr algn="ctr"/>
              <a:r>
                <a:rPr lang="en-US" sz="1372" dirty="0">
                  <a:latin typeface="Segoe UI Semilight" panose="020B0402040204020203" pitchFamily="34" charset="0"/>
                  <a:cs typeface="Segoe UI Semilight" panose="020B0402040204020203" pitchFamily="34" charset="0"/>
                </a:rPr>
                <a:t>Customer site</a:t>
              </a:r>
            </a:p>
          </p:txBody>
        </p:sp>
      </p:grpSp>
      <p:grpSp>
        <p:nvGrpSpPr>
          <p:cNvPr id="105" name="Group 104"/>
          <p:cNvGrpSpPr/>
          <p:nvPr/>
        </p:nvGrpSpPr>
        <p:grpSpPr>
          <a:xfrm>
            <a:off x="10076406" y="1638188"/>
            <a:ext cx="1648809" cy="1288418"/>
            <a:chOff x="8541538" y="1655866"/>
            <a:chExt cx="1681871" cy="1314253"/>
          </a:xfrm>
        </p:grpSpPr>
        <p:sp>
          <p:nvSpPr>
            <p:cNvPr id="58" name="TextBox 57"/>
            <p:cNvSpPr txBox="1"/>
            <p:nvPr/>
          </p:nvSpPr>
          <p:spPr>
            <a:xfrm>
              <a:off x="8541538" y="2662342"/>
              <a:ext cx="1681871" cy="307777"/>
            </a:xfrm>
            <a:prstGeom prst="rect">
              <a:avLst/>
            </a:prstGeom>
            <a:noFill/>
          </p:spPr>
          <p:txBody>
            <a:bodyPr wrap="none" rtlCol="0">
              <a:spAutoFit/>
            </a:bodyPr>
            <a:lstStyle/>
            <a:p>
              <a:pPr algn="ctr"/>
              <a:r>
                <a:rPr lang="en-US" sz="1372" dirty="0">
                  <a:latin typeface="Segoe UI Semilight" panose="020B0402040204020203" pitchFamily="34" charset="0"/>
                  <a:cs typeface="Segoe UI Semilight" panose="020B0402040204020203" pitchFamily="34" charset="0"/>
                </a:rPr>
                <a:t>Administration App</a:t>
              </a:r>
            </a:p>
          </p:txBody>
        </p:sp>
        <p:pic>
          <p:nvPicPr>
            <p:cNvPr id="60" name="Picture 59"/>
            <p:cNvPicPr>
              <a:picLocks noChangeAspect="1"/>
            </p:cNvPicPr>
            <p:nvPr/>
          </p:nvPicPr>
          <p:blipFill>
            <a:blip r:embed="rId10"/>
            <a:stretch>
              <a:fillRect/>
            </a:stretch>
          </p:blipFill>
          <p:spPr>
            <a:xfrm>
              <a:off x="8704373" y="1655866"/>
              <a:ext cx="1341232" cy="904858"/>
            </a:xfrm>
            <a:prstGeom prst="rect">
              <a:avLst/>
            </a:prstGeom>
          </p:spPr>
        </p:pic>
      </p:grpSp>
      <p:grpSp>
        <p:nvGrpSpPr>
          <p:cNvPr id="120" name="Group 119"/>
          <p:cNvGrpSpPr/>
          <p:nvPr/>
        </p:nvGrpSpPr>
        <p:grpSpPr>
          <a:xfrm>
            <a:off x="5337276" y="2064283"/>
            <a:ext cx="1508380" cy="1253508"/>
            <a:chOff x="5444299" y="1692224"/>
            <a:chExt cx="1538626" cy="1278643"/>
          </a:xfrm>
        </p:grpSpPr>
        <p:sp>
          <p:nvSpPr>
            <p:cNvPr id="63" name="TextBox 62"/>
            <p:cNvSpPr txBox="1"/>
            <p:nvPr/>
          </p:nvSpPr>
          <p:spPr>
            <a:xfrm>
              <a:off x="5444299" y="2663090"/>
              <a:ext cx="1538626" cy="307777"/>
            </a:xfrm>
            <a:prstGeom prst="rect">
              <a:avLst/>
            </a:prstGeom>
            <a:noFill/>
          </p:spPr>
          <p:txBody>
            <a:bodyPr wrap="none" rtlCol="0">
              <a:spAutoFit/>
            </a:bodyPr>
            <a:lstStyle/>
            <a:p>
              <a:pPr algn="ctr"/>
              <a:r>
                <a:rPr lang="en-US" sz="1372" dirty="0">
                  <a:latin typeface="Segoe UI Semilight" panose="020B0402040204020203" pitchFamily="34" charset="0"/>
                  <a:cs typeface="Segoe UI Semilight" panose="020B0402040204020203" pitchFamily="34" charset="0"/>
                </a:rPr>
                <a:t>Order Completed</a:t>
              </a:r>
            </a:p>
          </p:txBody>
        </p:sp>
        <p:grpSp>
          <p:nvGrpSpPr>
            <p:cNvPr id="12" name="Group 11"/>
            <p:cNvGrpSpPr/>
            <p:nvPr/>
          </p:nvGrpSpPr>
          <p:grpSpPr>
            <a:xfrm>
              <a:off x="5589940" y="1692224"/>
              <a:ext cx="1247342" cy="910893"/>
              <a:chOff x="4717731" y="1692224"/>
              <a:chExt cx="1247342" cy="910893"/>
            </a:xfrm>
          </p:grpSpPr>
          <p:pic>
            <p:nvPicPr>
              <p:cNvPr id="62" name="Picture 61"/>
              <p:cNvPicPr>
                <a:picLocks noChangeAspect="1"/>
              </p:cNvPicPr>
              <p:nvPr/>
            </p:nvPicPr>
            <p:blipFill>
              <a:blip r:embed="rId9"/>
              <a:stretch>
                <a:fillRect/>
              </a:stretch>
            </p:blipFill>
            <p:spPr>
              <a:xfrm>
                <a:off x="4717731" y="1692224"/>
                <a:ext cx="1247342" cy="910893"/>
              </a:xfrm>
              <a:prstGeom prst="rect">
                <a:avLst/>
              </a:prstGeom>
            </p:spPr>
          </p:pic>
          <p:sp>
            <p:nvSpPr>
              <p:cNvPr id="11" name="Rectangle 10"/>
              <p:cNvSpPr/>
              <p:nvPr/>
            </p:nvSpPr>
            <p:spPr bwMode="auto">
              <a:xfrm>
                <a:off x="4747968" y="1863365"/>
                <a:ext cx="1181492" cy="697583"/>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grpSp>
        <p:grpSp>
          <p:nvGrpSpPr>
            <p:cNvPr id="116" name="Group 115"/>
            <p:cNvGrpSpPr/>
            <p:nvPr/>
          </p:nvGrpSpPr>
          <p:grpSpPr>
            <a:xfrm>
              <a:off x="5691444" y="2004349"/>
              <a:ext cx="138794" cy="303798"/>
              <a:chOff x="5691444" y="2004349"/>
              <a:chExt cx="138794" cy="303798"/>
            </a:xfrm>
          </p:grpSpPr>
          <p:sp>
            <p:nvSpPr>
              <p:cNvPr id="77" name="Rectangle 76"/>
              <p:cNvSpPr/>
              <p:nvPr/>
            </p:nvSpPr>
            <p:spPr bwMode="auto">
              <a:xfrm>
                <a:off x="5691444" y="2006138"/>
                <a:ext cx="138794" cy="30200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3529" dirty="0" err="1">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sp>
            <p:nvSpPr>
              <p:cNvPr id="106" name="Rectangle 105"/>
              <p:cNvSpPr/>
              <p:nvPr/>
            </p:nvSpPr>
            <p:spPr bwMode="auto">
              <a:xfrm>
                <a:off x="5691444" y="2004349"/>
                <a:ext cx="138794" cy="45719"/>
              </a:xfrm>
              <a:prstGeom prst="rect">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3529" dirty="0" err="1">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grpSp>
        <p:grpSp>
          <p:nvGrpSpPr>
            <p:cNvPr id="115" name="Group 114"/>
            <p:cNvGrpSpPr/>
            <p:nvPr/>
          </p:nvGrpSpPr>
          <p:grpSpPr>
            <a:xfrm>
              <a:off x="5913082" y="2004349"/>
              <a:ext cx="138794" cy="303798"/>
              <a:chOff x="5891187" y="2004349"/>
              <a:chExt cx="138794" cy="303798"/>
            </a:xfrm>
          </p:grpSpPr>
          <p:sp>
            <p:nvSpPr>
              <p:cNvPr id="78" name="Rectangle 77"/>
              <p:cNvSpPr/>
              <p:nvPr/>
            </p:nvSpPr>
            <p:spPr bwMode="auto">
              <a:xfrm>
                <a:off x="5891187" y="2006138"/>
                <a:ext cx="138794" cy="30200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3529" dirty="0" err="1">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sp>
            <p:nvSpPr>
              <p:cNvPr id="107" name="Rectangle 106"/>
              <p:cNvSpPr/>
              <p:nvPr/>
            </p:nvSpPr>
            <p:spPr bwMode="auto">
              <a:xfrm>
                <a:off x="5891187" y="2004349"/>
                <a:ext cx="138794" cy="45719"/>
              </a:xfrm>
              <a:prstGeom prst="rect">
                <a:avLst/>
              </a:prstGeom>
              <a:solidFill>
                <a:srgbClr val="FF66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3529" dirty="0" err="1">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grpSp>
        <p:grpSp>
          <p:nvGrpSpPr>
            <p:cNvPr id="114" name="Group 113"/>
            <p:cNvGrpSpPr/>
            <p:nvPr/>
          </p:nvGrpSpPr>
          <p:grpSpPr>
            <a:xfrm>
              <a:off x="6134720" y="2004349"/>
              <a:ext cx="138794" cy="303798"/>
              <a:chOff x="6090930" y="2004349"/>
              <a:chExt cx="138794" cy="303798"/>
            </a:xfrm>
          </p:grpSpPr>
          <p:sp>
            <p:nvSpPr>
              <p:cNvPr id="79" name="Rectangle 78"/>
              <p:cNvSpPr/>
              <p:nvPr/>
            </p:nvSpPr>
            <p:spPr bwMode="auto">
              <a:xfrm>
                <a:off x="6090930" y="2006138"/>
                <a:ext cx="138794" cy="30200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3529" dirty="0" err="1">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sp>
            <p:nvSpPr>
              <p:cNvPr id="108" name="Rectangle 107"/>
              <p:cNvSpPr/>
              <p:nvPr/>
            </p:nvSpPr>
            <p:spPr bwMode="auto">
              <a:xfrm>
                <a:off x="6090930" y="2004349"/>
                <a:ext cx="138794" cy="45719"/>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3529" dirty="0" err="1">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grpSp>
        <p:grpSp>
          <p:nvGrpSpPr>
            <p:cNvPr id="113" name="Group 112"/>
            <p:cNvGrpSpPr/>
            <p:nvPr/>
          </p:nvGrpSpPr>
          <p:grpSpPr>
            <a:xfrm>
              <a:off x="6356358" y="2004349"/>
              <a:ext cx="138793" cy="303798"/>
              <a:chOff x="6290673" y="2004349"/>
              <a:chExt cx="138793" cy="303798"/>
            </a:xfrm>
          </p:grpSpPr>
          <p:sp>
            <p:nvSpPr>
              <p:cNvPr id="80" name="Rectangle 79"/>
              <p:cNvSpPr/>
              <p:nvPr/>
            </p:nvSpPr>
            <p:spPr bwMode="auto">
              <a:xfrm>
                <a:off x="6290673" y="2006138"/>
                <a:ext cx="138793" cy="30200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961" dirty="0">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sp>
            <p:nvSpPr>
              <p:cNvPr id="109" name="Rectangle 108"/>
              <p:cNvSpPr/>
              <p:nvPr/>
            </p:nvSpPr>
            <p:spPr bwMode="auto">
              <a:xfrm>
                <a:off x="6290673" y="2004349"/>
                <a:ext cx="138793" cy="45719"/>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961" dirty="0">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grpSp>
        <p:grpSp>
          <p:nvGrpSpPr>
            <p:cNvPr id="112" name="Group 111"/>
            <p:cNvGrpSpPr/>
            <p:nvPr/>
          </p:nvGrpSpPr>
          <p:grpSpPr>
            <a:xfrm>
              <a:off x="6577994" y="2004349"/>
              <a:ext cx="138793" cy="303798"/>
              <a:chOff x="6490416" y="2004349"/>
              <a:chExt cx="138793" cy="303798"/>
            </a:xfrm>
          </p:grpSpPr>
          <p:sp>
            <p:nvSpPr>
              <p:cNvPr id="81" name="Rectangle 80"/>
              <p:cNvSpPr/>
              <p:nvPr/>
            </p:nvSpPr>
            <p:spPr bwMode="auto">
              <a:xfrm>
                <a:off x="6490416" y="2006138"/>
                <a:ext cx="138793" cy="30200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961" dirty="0">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sp>
            <p:nvSpPr>
              <p:cNvPr id="110" name="Rectangle 109"/>
              <p:cNvSpPr/>
              <p:nvPr/>
            </p:nvSpPr>
            <p:spPr bwMode="auto">
              <a:xfrm>
                <a:off x="6490416" y="2004349"/>
                <a:ext cx="138793" cy="45719"/>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961" dirty="0">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grpSp>
        <p:sp>
          <p:nvSpPr>
            <p:cNvPr id="111" name="Chevron 110"/>
            <p:cNvSpPr/>
            <p:nvPr/>
          </p:nvSpPr>
          <p:spPr bwMode="auto">
            <a:xfrm>
              <a:off x="5846949" y="2144789"/>
              <a:ext cx="51415" cy="51415"/>
            </a:xfrm>
            <a:prstGeom prst="chevron">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sp>
          <p:nvSpPr>
            <p:cNvPr id="117" name="Chevron 116"/>
            <p:cNvSpPr/>
            <p:nvPr/>
          </p:nvSpPr>
          <p:spPr bwMode="auto">
            <a:xfrm>
              <a:off x="6067607" y="2144789"/>
              <a:ext cx="51415" cy="51415"/>
            </a:xfrm>
            <a:prstGeom prst="chevron">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sp>
          <p:nvSpPr>
            <p:cNvPr id="118" name="Chevron 117"/>
            <p:cNvSpPr/>
            <p:nvPr/>
          </p:nvSpPr>
          <p:spPr bwMode="auto">
            <a:xfrm>
              <a:off x="6288265" y="2144789"/>
              <a:ext cx="51415" cy="51415"/>
            </a:xfrm>
            <a:prstGeom prst="chevron">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sp>
          <p:nvSpPr>
            <p:cNvPr id="119" name="Chevron 118"/>
            <p:cNvSpPr/>
            <p:nvPr/>
          </p:nvSpPr>
          <p:spPr bwMode="auto">
            <a:xfrm>
              <a:off x="6508924" y="2144789"/>
              <a:ext cx="51415" cy="51415"/>
            </a:xfrm>
            <a:prstGeom prst="chevron">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grpSp>
      <p:pic>
        <p:nvPicPr>
          <p:cNvPr id="66" name="Picture 65"/>
          <p:cNvPicPr>
            <a:picLocks noChangeAspect="1"/>
          </p:cNvPicPr>
          <p:nvPr/>
        </p:nvPicPr>
        <p:blipFill>
          <a:blip r:embed="rId10"/>
          <a:stretch>
            <a:fillRect/>
          </a:stretch>
        </p:blipFill>
        <p:spPr>
          <a:xfrm>
            <a:off x="8331594" y="2647748"/>
            <a:ext cx="1314866" cy="887070"/>
          </a:xfrm>
          <a:prstGeom prst="rect">
            <a:avLst/>
          </a:prstGeom>
        </p:spPr>
      </p:pic>
      <p:pic>
        <p:nvPicPr>
          <p:cNvPr id="72" name="Picture 71"/>
          <p:cNvPicPr>
            <a:picLocks noChangeAspect="1"/>
          </p:cNvPicPr>
          <p:nvPr/>
        </p:nvPicPr>
        <p:blipFill>
          <a:blip r:embed="rId10"/>
          <a:stretch>
            <a:fillRect/>
          </a:stretch>
        </p:blipFill>
        <p:spPr>
          <a:xfrm>
            <a:off x="8519643" y="2812426"/>
            <a:ext cx="1314866" cy="887070"/>
          </a:xfrm>
          <a:prstGeom prst="rect">
            <a:avLst/>
          </a:prstGeom>
        </p:spPr>
      </p:pic>
      <p:grpSp>
        <p:nvGrpSpPr>
          <p:cNvPr id="67" name="Group 66"/>
          <p:cNvGrpSpPr/>
          <p:nvPr/>
        </p:nvGrpSpPr>
        <p:grpSpPr>
          <a:xfrm>
            <a:off x="8732972" y="2949252"/>
            <a:ext cx="1314866" cy="1288418"/>
            <a:chOff x="8704373" y="1655866"/>
            <a:chExt cx="1341232" cy="1314253"/>
          </a:xfrm>
        </p:grpSpPr>
        <p:sp>
          <p:nvSpPr>
            <p:cNvPr id="68" name="TextBox 67"/>
            <p:cNvSpPr txBox="1"/>
            <p:nvPr/>
          </p:nvSpPr>
          <p:spPr>
            <a:xfrm>
              <a:off x="8731399" y="2662342"/>
              <a:ext cx="1302151" cy="307777"/>
            </a:xfrm>
            <a:prstGeom prst="rect">
              <a:avLst/>
            </a:prstGeom>
            <a:noFill/>
          </p:spPr>
          <p:txBody>
            <a:bodyPr wrap="none" rtlCol="0">
              <a:spAutoFit/>
            </a:bodyPr>
            <a:lstStyle/>
            <a:p>
              <a:pPr algn="ctr"/>
              <a:r>
                <a:rPr lang="en-US" sz="1372" dirty="0">
                  <a:latin typeface="Segoe UI Semilight" panose="020B0402040204020203" pitchFamily="34" charset="0"/>
                  <a:cs typeface="Segoe UI Semilight" panose="020B0402040204020203" pitchFamily="34" charset="0"/>
                </a:rPr>
                <a:t>Customer App</a:t>
              </a:r>
            </a:p>
          </p:txBody>
        </p:sp>
        <p:pic>
          <p:nvPicPr>
            <p:cNvPr id="69" name="Picture 68"/>
            <p:cNvPicPr>
              <a:picLocks noChangeAspect="1"/>
            </p:cNvPicPr>
            <p:nvPr/>
          </p:nvPicPr>
          <p:blipFill>
            <a:blip r:embed="rId10"/>
            <a:stretch>
              <a:fillRect/>
            </a:stretch>
          </p:blipFill>
          <p:spPr>
            <a:xfrm>
              <a:off x="8704373" y="1655866"/>
              <a:ext cx="1341232" cy="904858"/>
            </a:xfrm>
            <a:prstGeom prst="rect">
              <a:avLst/>
            </a:prstGeom>
          </p:spPr>
        </p:pic>
      </p:grpSp>
      <p:grpSp>
        <p:nvGrpSpPr>
          <p:cNvPr id="8" name="Group 7"/>
          <p:cNvGrpSpPr/>
          <p:nvPr/>
        </p:nvGrpSpPr>
        <p:grpSpPr>
          <a:xfrm>
            <a:off x="8070275" y="4878398"/>
            <a:ext cx="1111290" cy="1110333"/>
            <a:chOff x="8232100" y="4975723"/>
            <a:chExt cx="1133574" cy="1132597"/>
          </a:xfrm>
        </p:grpSpPr>
        <p:sp>
          <p:nvSpPr>
            <p:cNvPr id="42" name="Rectangle 41"/>
            <p:cNvSpPr/>
            <p:nvPr/>
          </p:nvSpPr>
          <p:spPr bwMode="auto">
            <a:xfrm>
              <a:off x="8232100" y="4975723"/>
              <a:ext cx="1130838" cy="1130838"/>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3529" dirty="0" err="1">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2"/>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252352" y="4995002"/>
              <a:ext cx="1113322" cy="1113318"/>
            </a:xfrm>
            <a:prstGeom prst="rect">
              <a:avLst/>
            </a:prstGeom>
          </p:spPr>
        </p:pic>
      </p:grpSp>
    </p:spTree>
    <p:extLst>
      <p:ext uri="{BB962C8B-B14F-4D97-AF65-F5344CB8AC3E}">
        <p14:creationId xmlns:p14="http://schemas.microsoft.com/office/powerpoint/2010/main" val="4008929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1_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2014_Vision_Template" id="{6725F95B-ED7E-483B-990E-BF1D701C66CE}" vid="{D49783E1-D2BA-4B43-BCCD-EA3DF085688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fee586e5-3c92-48eb-9898-42915e590ada">
      <UserInfo>
        <DisplayName>Rick Claus</DisplayName>
        <AccountId>401</AccountId>
        <AccountType/>
      </UserInfo>
    </SharedWithUser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4A821E223A3BC347949CC2419033DBE2" ma:contentTypeVersion="1" ma:contentTypeDescription="Create a new document." ma:contentTypeScope="" ma:versionID="519c6bc90736a6e8abbbdb38ed934ac6">
  <xsd:schema xmlns:xsd="http://www.w3.org/2001/XMLSchema" xmlns:xs="http://www.w3.org/2001/XMLSchema" xmlns:p="http://schemas.microsoft.com/office/2006/metadata/properties" xmlns:ns2="fee586e5-3c92-48eb-9898-42915e590ada" targetNamespace="http://schemas.microsoft.com/office/2006/metadata/properties" ma:root="true" ma:fieldsID="4da06bcf8031bc55fa8390c6716287b0" ns2:_="">
    <xsd:import namespace="fee586e5-3c92-48eb-9898-42915e590ada"/>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ee586e5-3c92-48eb-9898-42915e590ada"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030EFEA-9AEA-457C-BAA8-93C4281792F5}">
  <ds:schemaRefs>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purl.org/dc/terms/"/>
    <ds:schemaRef ds:uri="http://schemas.openxmlformats.org/package/2006/metadata/core-properties"/>
    <ds:schemaRef ds:uri="fee586e5-3c92-48eb-9898-42915e590ada"/>
    <ds:schemaRef ds:uri="http://www.w3.org/XML/1998/namespace"/>
    <ds:schemaRef ds:uri="http://purl.org/dc/dcmitype/"/>
  </ds:schemaRefs>
</ds:datastoreItem>
</file>

<file path=customXml/itemProps2.xml><?xml version="1.0" encoding="utf-8"?>
<ds:datastoreItem xmlns:ds="http://schemas.openxmlformats.org/officeDocument/2006/customXml" ds:itemID="{3469201C-D4CA-4918-A4FF-8ED15147EC4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ee586e5-3c92-48eb-9898-42915e590ad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14B32142-DE2C-423C-A302-95CAC214862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AzureTheme</Template>
  <TotalTime>7389</TotalTime>
  <Words>1327</Words>
  <Application>Microsoft Office PowerPoint</Application>
  <PresentationFormat>Widescreen</PresentationFormat>
  <Paragraphs>345</Paragraphs>
  <Slides>47</Slides>
  <Notes>11</Notes>
  <HiddenSlides>1</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47</vt:i4>
      </vt:variant>
    </vt:vector>
  </HeadingPairs>
  <TitlesOfParts>
    <vt:vector size="54" baseType="lpstr">
      <vt:lpstr>Arial</vt:lpstr>
      <vt:lpstr>Calibri</vt:lpstr>
      <vt:lpstr>Segoe UI</vt:lpstr>
      <vt:lpstr>Segoe UI Light</vt:lpstr>
      <vt:lpstr>Segoe UI Semilight</vt:lpstr>
      <vt:lpstr>Wingdings</vt:lpstr>
      <vt:lpstr>1_Azure Event</vt:lpstr>
      <vt:lpstr>App Service API Apps</vt:lpstr>
      <vt:lpstr>Agenda</vt:lpstr>
      <vt:lpstr>Why Use a Managed API Service?</vt:lpstr>
      <vt:lpstr>Problems with Authoring APIs</vt:lpstr>
      <vt:lpstr>Problems with Authoring APIs</vt:lpstr>
      <vt:lpstr>Problems with Authoring APIs</vt:lpstr>
      <vt:lpstr>Azure App Service</vt:lpstr>
      <vt:lpstr>PowerPoint Presentation</vt:lpstr>
      <vt:lpstr>PowerPoint Presentation</vt:lpstr>
      <vt:lpstr>PowerPoint Presentation</vt:lpstr>
      <vt:lpstr>PowerPoint Presentation</vt:lpstr>
      <vt:lpstr>PowerPoint Presentation</vt:lpstr>
      <vt:lpstr>API Apps</vt:lpstr>
      <vt:lpstr>PowerPoint Presentation</vt:lpstr>
      <vt:lpstr>Azure API Apps provide a rich platform and ecosystem for building, consuming, and distributing APIs in the cloud and on-premises.</vt:lpstr>
      <vt:lpstr>Benefits of App Services</vt:lpstr>
      <vt:lpstr>Benefits of API Apps</vt:lpstr>
      <vt:lpstr>Benefits of API Apps</vt:lpstr>
      <vt:lpstr>PowerPoint Presentation</vt:lpstr>
      <vt:lpstr>Authoring API Apps</vt:lpstr>
      <vt:lpstr>API App Templates</vt:lpstr>
      <vt:lpstr>Authoring API Apps</vt:lpstr>
      <vt:lpstr>Demo: Create an API App</vt:lpstr>
      <vt:lpstr>Access Levels</vt:lpstr>
      <vt:lpstr>Public (Authenticated) Access Level</vt:lpstr>
      <vt:lpstr>Consuming API Apps</vt:lpstr>
      <vt:lpstr>API Apps addresses key pains around building and consuming APIs</vt:lpstr>
      <vt:lpstr>Simplifying Integration</vt:lpstr>
      <vt:lpstr>Consuming API Apps</vt:lpstr>
      <vt:lpstr>Demo: Connecting to an API App</vt:lpstr>
      <vt:lpstr>Swagger</vt:lpstr>
      <vt:lpstr>Swagger</vt:lpstr>
      <vt:lpstr>Swagger UI</vt:lpstr>
      <vt:lpstr>Preview Portal</vt:lpstr>
      <vt:lpstr>Demo: Viewing the Metadata for an API App</vt:lpstr>
      <vt:lpstr>Integration &amp; Architecture</vt:lpstr>
      <vt:lpstr>API Apps Architecture Example</vt:lpstr>
      <vt:lpstr>API App Templates</vt:lpstr>
      <vt:lpstr>PowerPoint Presentation</vt:lpstr>
      <vt:lpstr>Microsoft Integration</vt:lpstr>
      <vt:lpstr>Built-in API Connectors</vt:lpstr>
      <vt:lpstr>Protocols</vt:lpstr>
      <vt:lpstr>Connecting to On-Premises Data</vt:lpstr>
      <vt:lpstr>PowerPoint Presentation</vt:lpstr>
      <vt:lpstr>Q&amp;A</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Jonah Sterling</dc:creator>
  <cp:lastModifiedBy>Sidney Andrews</cp:lastModifiedBy>
  <cp:revision>378</cp:revision>
  <cp:lastPrinted>2014-03-26T17:46:13Z</cp:lastPrinted>
  <dcterms:created xsi:type="dcterms:W3CDTF">2014-03-19T23:21:38Z</dcterms:created>
  <dcterms:modified xsi:type="dcterms:W3CDTF">2015-05-20T13:11:23Z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0x0101004A821E223A3BC347949CC2419033DBE2</vt:lpwstr>
  </property>
  <property fmtid="{D5CDD505-2E9C-101B-9397-08002B2CF9AE}" pid="3" name="DocVizMetadataToken">
    <vt:lpwstr>300x191x1</vt:lpwstr>
  </property>
</Properties>
</file>